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4" r:id="rId3"/>
    <p:sldId id="300" r:id="rId4"/>
    <p:sldId id="285" r:id="rId5"/>
    <p:sldId id="287" r:id="rId6"/>
    <p:sldId id="302" r:id="rId7"/>
    <p:sldId id="276" r:id="rId8"/>
    <p:sldId id="257" r:id="rId9"/>
    <p:sldId id="261" r:id="rId10"/>
    <p:sldId id="258" r:id="rId11"/>
    <p:sldId id="259" r:id="rId12"/>
    <p:sldId id="301" r:id="rId13"/>
    <p:sldId id="273" r:id="rId14"/>
    <p:sldId id="291" r:id="rId15"/>
    <p:sldId id="292" r:id="rId16"/>
    <p:sldId id="293" r:id="rId17"/>
    <p:sldId id="294" r:id="rId18"/>
    <p:sldId id="297" r:id="rId19"/>
    <p:sldId id="295" r:id="rId20"/>
    <p:sldId id="296" r:id="rId21"/>
    <p:sldId id="263" r:id="rId22"/>
    <p:sldId id="298" r:id="rId23"/>
    <p:sldId id="260" r:id="rId24"/>
    <p:sldId id="277" r:id="rId25"/>
    <p:sldId id="278" r:id="rId26"/>
    <p:sldId id="29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55" autoAdjust="0"/>
  </p:normalViewPr>
  <p:slideViewPr>
    <p:cSldViewPr snapToGrid="0">
      <p:cViewPr varScale="1">
        <p:scale>
          <a:sx n="73" d="100"/>
          <a:sy n="73" d="100"/>
        </p:scale>
        <p:origin x="3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B6EA8F1-9178-405D-AD7C-9970E69429F2}" type="datetimeFigureOut">
              <a:rPr lang="en-US" smtClean="0"/>
              <a:t>11/25/2019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3794375-30AA-4B78-BA6C-86E77304581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838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6EA8F1-9178-405D-AD7C-9970E69429F2}"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94375-30AA-4B78-BA6C-86E77304581A}" type="slidenum">
              <a:rPr lang="en-US" smtClean="0"/>
              <a:t>‹#›</a:t>
            </a:fld>
            <a:endParaRPr lang="en-US"/>
          </a:p>
        </p:txBody>
      </p:sp>
    </p:spTree>
    <p:extLst>
      <p:ext uri="{BB962C8B-B14F-4D97-AF65-F5344CB8AC3E}">
        <p14:creationId xmlns:p14="http://schemas.microsoft.com/office/powerpoint/2010/main" val="227257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6EA8F1-9178-405D-AD7C-9970E69429F2}"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94375-30AA-4B78-BA6C-86E77304581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905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6EA8F1-9178-405D-AD7C-9970E69429F2}"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94375-30AA-4B78-BA6C-86E77304581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574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6EA8F1-9178-405D-AD7C-9970E69429F2}"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94375-30AA-4B78-BA6C-86E77304581A}" type="slidenum">
              <a:rPr lang="en-US" smtClean="0"/>
              <a:t>‹#›</a:t>
            </a:fld>
            <a:endParaRPr lang="en-US"/>
          </a:p>
        </p:txBody>
      </p:sp>
    </p:spTree>
    <p:extLst>
      <p:ext uri="{BB962C8B-B14F-4D97-AF65-F5344CB8AC3E}">
        <p14:creationId xmlns:p14="http://schemas.microsoft.com/office/powerpoint/2010/main" val="77963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6EA8F1-9178-405D-AD7C-9970E69429F2}"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94375-30AA-4B78-BA6C-86E77304581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206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6EA8F1-9178-405D-AD7C-9970E69429F2}"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94375-30AA-4B78-BA6C-86E77304581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472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6EA8F1-9178-405D-AD7C-9970E69429F2}"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94375-30AA-4B78-BA6C-86E77304581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8680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6EA8F1-9178-405D-AD7C-9970E69429F2}"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94375-30AA-4B78-BA6C-86E77304581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185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6EA8F1-9178-405D-AD7C-9970E69429F2}"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94375-30AA-4B78-BA6C-86E77304581A}" type="slidenum">
              <a:rPr lang="en-US" smtClean="0"/>
              <a:t>‹#›</a:t>
            </a:fld>
            <a:endParaRPr lang="en-US"/>
          </a:p>
        </p:txBody>
      </p:sp>
    </p:spTree>
    <p:extLst>
      <p:ext uri="{BB962C8B-B14F-4D97-AF65-F5344CB8AC3E}">
        <p14:creationId xmlns:p14="http://schemas.microsoft.com/office/powerpoint/2010/main" val="327338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6EA8F1-9178-405D-AD7C-9970E69429F2}"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94375-30AA-4B78-BA6C-86E77304581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731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6EA8F1-9178-405D-AD7C-9970E69429F2}"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94375-30AA-4B78-BA6C-86E77304581A}" type="slidenum">
              <a:rPr lang="en-US" smtClean="0"/>
              <a:t>‹#›</a:t>
            </a:fld>
            <a:endParaRPr lang="en-US"/>
          </a:p>
        </p:txBody>
      </p:sp>
    </p:spTree>
    <p:extLst>
      <p:ext uri="{BB962C8B-B14F-4D97-AF65-F5344CB8AC3E}">
        <p14:creationId xmlns:p14="http://schemas.microsoft.com/office/powerpoint/2010/main" val="4474653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6EA8F1-9178-405D-AD7C-9970E69429F2}"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94375-30AA-4B78-BA6C-86E77304581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46384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6EA8F1-9178-405D-AD7C-9970E69429F2}"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94375-30AA-4B78-BA6C-86E77304581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93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EA8F1-9178-405D-AD7C-9970E69429F2}"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794375-30AA-4B78-BA6C-86E77304581A}" type="slidenum">
              <a:rPr lang="en-US" smtClean="0"/>
              <a:t>‹#›</a:t>
            </a:fld>
            <a:endParaRPr lang="en-US"/>
          </a:p>
        </p:txBody>
      </p:sp>
    </p:spTree>
    <p:extLst>
      <p:ext uri="{BB962C8B-B14F-4D97-AF65-F5344CB8AC3E}">
        <p14:creationId xmlns:p14="http://schemas.microsoft.com/office/powerpoint/2010/main" val="313717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6EA8F1-9178-405D-AD7C-9970E69429F2}"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94375-30AA-4B78-BA6C-86E77304581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9303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6EA8F1-9178-405D-AD7C-9970E69429F2}"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94375-30AA-4B78-BA6C-86E77304581A}" type="slidenum">
              <a:rPr lang="en-US" smtClean="0"/>
              <a:t>‹#›</a:t>
            </a:fld>
            <a:endParaRPr lang="en-US"/>
          </a:p>
        </p:txBody>
      </p:sp>
    </p:spTree>
    <p:extLst>
      <p:ext uri="{BB962C8B-B14F-4D97-AF65-F5344CB8AC3E}">
        <p14:creationId xmlns:p14="http://schemas.microsoft.com/office/powerpoint/2010/main" val="333623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6EA8F1-9178-405D-AD7C-9970E69429F2}" type="datetimeFigureOut">
              <a:rPr lang="en-US" smtClean="0"/>
              <a:t>11/25/2019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794375-30AA-4B78-BA6C-86E77304581A}" type="slidenum">
              <a:rPr lang="en-US" smtClean="0"/>
              <a:t>‹#›</a:t>
            </a:fld>
            <a:endParaRPr lang="en-US"/>
          </a:p>
        </p:txBody>
      </p:sp>
    </p:spTree>
    <p:extLst>
      <p:ext uri="{BB962C8B-B14F-4D97-AF65-F5344CB8AC3E}">
        <p14:creationId xmlns:p14="http://schemas.microsoft.com/office/powerpoint/2010/main" val="346465420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sz="4400" dirty="0" smtClean="0">
                <a:cs typeface="B Titr" panose="00000700000000000000" pitchFamily="2" charset="-78"/>
              </a:rPr>
              <a:t>وضعیت مصرف آفت کشها و باقیمانده سموم</a:t>
            </a:r>
            <a:r>
              <a:rPr lang="fa-IR" dirty="0" smtClean="0">
                <a:cs typeface="B Titr" panose="00000700000000000000" pitchFamily="2" charset="-78"/>
              </a:rPr>
              <a:t> </a:t>
            </a:r>
            <a:r>
              <a:rPr lang="fa-IR" sz="4000" dirty="0" smtClean="0">
                <a:cs typeface="B Titr" panose="00000700000000000000" pitchFamily="2" charset="-78"/>
              </a:rPr>
              <a:t>در محصولات کشاورزی</a:t>
            </a:r>
            <a:endParaRPr lang="en-US" sz="4000" dirty="0">
              <a:cs typeface="B Titr" panose="00000700000000000000" pitchFamily="2" charset="-78"/>
            </a:endParaRPr>
          </a:p>
        </p:txBody>
      </p:sp>
      <p:pic>
        <p:nvPicPr>
          <p:cNvPr id="4" name="Content Placeholder 4" descr="organic-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399" y="3605984"/>
            <a:ext cx="3499396"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82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cs typeface="B Titr" panose="00000700000000000000" pitchFamily="2" charset="-78"/>
              </a:rPr>
              <a:t>شماره تعرفه سموم </a:t>
            </a:r>
            <a:endParaRPr lang="en-US" sz="3600" dirty="0">
              <a:cs typeface="B Titr" panose="00000700000000000000" pitchFamily="2" charset="-78"/>
            </a:endParaRPr>
          </a:p>
        </p:txBody>
      </p:sp>
      <p:sp>
        <p:nvSpPr>
          <p:cNvPr id="3" name="Content Placeholder 2"/>
          <p:cNvSpPr>
            <a:spLocks noGrp="1"/>
          </p:cNvSpPr>
          <p:nvPr>
            <p:ph idx="1"/>
          </p:nvPr>
        </p:nvSpPr>
        <p:spPr>
          <a:xfrm>
            <a:off x="838200" y="1864814"/>
            <a:ext cx="10515600" cy="4351338"/>
          </a:xfrm>
        </p:spPr>
        <p:txBody>
          <a:bodyPr/>
          <a:lstStyle/>
          <a:p>
            <a:pPr marL="0" indent="0" algn="r">
              <a:buNone/>
            </a:pPr>
            <a:endParaRPr lang="fa-IR" dirty="0" smtClean="0"/>
          </a:p>
          <a:p>
            <a:pPr marL="0" indent="0" algn="r">
              <a:buNone/>
            </a:pPr>
            <a:r>
              <a:rPr lang="fa-IR" b="1" dirty="0" smtClean="0">
                <a:cs typeface="B Nazanin" panose="00000400000000000000" pitchFamily="2" charset="-78"/>
              </a:rPr>
              <a:t>شماره تعرفه سموم تکنیکال:</a:t>
            </a:r>
          </a:p>
          <a:p>
            <a:pPr marL="0" indent="0">
              <a:buNone/>
            </a:pPr>
            <a:r>
              <a:rPr lang="en-US" b="1" dirty="0" smtClean="0">
                <a:cs typeface="B Nazanin" panose="00000400000000000000" pitchFamily="2" charset="-78"/>
              </a:rPr>
              <a:t>38089</a:t>
            </a:r>
            <a:r>
              <a:rPr lang="en-US" b="1" dirty="0">
                <a:cs typeface="B Nazanin" panose="00000400000000000000" pitchFamily="2" charset="-78"/>
              </a:rPr>
              <a:t>1</a:t>
            </a:r>
            <a:r>
              <a:rPr lang="en-US" b="1" dirty="0" smtClean="0">
                <a:cs typeface="B Nazanin" panose="00000400000000000000" pitchFamily="2" charset="-78"/>
              </a:rPr>
              <a:t>11,12,13-38089211,12,13-38089311,12,13</a:t>
            </a:r>
            <a:endParaRPr lang="en-US" b="1" dirty="0">
              <a:cs typeface="B Nazanin" panose="00000400000000000000" pitchFamily="2" charset="-78"/>
            </a:endParaRPr>
          </a:p>
          <a:p>
            <a:pPr marL="0" indent="0" algn="r">
              <a:buNone/>
            </a:pPr>
            <a:endParaRPr lang="fa-IR" b="1" dirty="0" smtClean="0">
              <a:cs typeface="B Nazanin" panose="00000400000000000000" pitchFamily="2" charset="-78"/>
            </a:endParaRPr>
          </a:p>
          <a:p>
            <a:pPr marL="0" indent="0" algn="r">
              <a:buNone/>
            </a:pPr>
            <a:r>
              <a:rPr lang="fa-IR" b="1" dirty="0" smtClean="0">
                <a:cs typeface="B Nazanin" panose="00000400000000000000" pitchFamily="2" charset="-78"/>
              </a:rPr>
              <a:t>شماره تعرفه سموم آماده:</a:t>
            </a:r>
            <a:endParaRPr lang="en-US" b="1" dirty="0">
              <a:cs typeface="B Nazanin" panose="00000400000000000000" pitchFamily="2" charset="-78"/>
            </a:endParaRPr>
          </a:p>
          <a:p>
            <a:pPr marL="0" indent="0">
              <a:buNone/>
            </a:pPr>
            <a:r>
              <a:rPr lang="en-US" b="1" dirty="0" smtClean="0">
                <a:cs typeface="B Nazanin" panose="00000400000000000000" pitchFamily="2" charset="-78"/>
              </a:rPr>
              <a:t>38089121,22,23,24-38089221,22,23-38089321,22,23-38089910,20,30,90</a:t>
            </a:r>
          </a:p>
        </p:txBody>
      </p:sp>
    </p:spTree>
    <p:extLst>
      <p:ext uri="{BB962C8B-B14F-4D97-AF65-F5344CB8AC3E}">
        <p14:creationId xmlns:p14="http://schemas.microsoft.com/office/powerpoint/2010/main" val="3081701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13955"/>
            <a:ext cx="9585959" cy="1058091"/>
          </a:xfrm>
        </p:spPr>
        <p:txBody>
          <a:bodyPr>
            <a:normAutofit fontScale="90000"/>
          </a:bodyPr>
          <a:lstStyle/>
          <a:p>
            <a:pPr algn="l"/>
            <a:r>
              <a:rPr lang="fa-IR" sz="3600" dirty="0" smtClean="0">
                <a:cs typeface="B Titr" panose="00000700000000000000" pitchFamily="2" charset="-78"/>
              </a:rPr>
              <a:t>میزان مصرف سموم در ایران و </a:t>
            </a:r>
            <a:r>
              <a:rPr lang="fa-IR" sz="3600" dirty="0" smtClean="0">
                <a:cs typeface="B Titr" panose="00000700000000000000" pitchFamily="2" charset="-78"/>
              </a:rPr>
              <a:t>جهان                                                   </a:t>
            </a:r>
            <a:br>
              <a:rPr lang="fa-IR" sz="3600" dirty="0" smtClean="0">
                <a:cs typeface="B Titr" panose="00000700000000000000" pitchFamily="2" charset="-78"/>
              </a:rPr>
            </a:br>
            <a:r>
              <a:rPr lang="fa-IR" sz="3600" dirty="0" smtClean="0">
                <a:cs typeface="B Titr" panose="00000700000000000000" pitchFamily="2" charset="-78"/>
              </a:rPr>
              <a:t> </a:t>
            </a:r>
            <a:r>
              <a:rPr lang="fa-IR" sz="1800" b="1" dirty="0" smtClean="0">
                <a:cs typeface="B Nazanin" panose="00000400000000000000" pitchFamily="2" charset="-78"/>
              </a:rPr>
              <a:t>واحد :هزار تن</a:t>
            </a:r>
            <a:endParaRPr lang="en-US" sz="1800" b="1" dirty="0">
              <a:cs typeface="B Nazanin" panose="00000400000000000000" pitchFamily="2" charset="-78"/>
            </a:endParaRPr>
          </a:p>
        </p:txBody>
      </p:sp>
      <p:sp>
        <p:nvSpPr>
          <p:cNvPr id="3" name="Content Placeholder 2"/>
          <p:cNvSpPr>
            <a:spLocks noGrp="1"/>
          </p:cNvSpPr>
          <p:nvPr>
            <p:ph idx="1"/>
          </p:nvPr>
        </p:nvSpPr>
        <p:spPr>
          <a:xfrm>
            <a:off x="822960" y="1782797"/>
            <a:ext cx="10530840" cy="4199993"/>
          </a:xfrm>
        </p:spPr>
        <p:txBody>
          <a:bodyPr/>
          <a:lstStyle/>
          <a:p>
            <a:pPr marL="0" indent="0" algn="r">
              <a:buNone/>
            </a:pPr>
            <a:r>
              <a:rPr lang="fa-IR" dirty="0" smtClean="0"/>
              <a:t> </a:t>
            </a:r>
            <a:endParaRPr lang="fa-IR" dirty="0" smtClean="0"/>
          </a:p>
          <a:p>
            <a:pPr marL="0" indent="0" algn="r">
              <a:buNone/>
            </a:pPr>
            <a:endParaRPr lang="fa-IR" dirty="0"/>
          </a:p>
          <a:p>
            <a:pPr marL="0" indent="0" algn="r">
              <a:buNone/>
            </a:pPr>
            <a:endParaRPr lang="fa-IR" dirty="0" smtClean="0"/>
          </a:p>
          <a:p>
            <a:pPr marL="0" indent="0" algn="r">
              <a:buNone/>
            </a:pPr>
            <a:r>
              <a:rPr lang="fa-IR" b="1" dirty="0" smtClean="0">
                <a:cs typeface="B Nazanin" panose="00000400000000000000" pitchFamily="2" charset="-78"/>
              </a:rPr>
              <a:t>در </a:t>
            </a:r>
            <a:r>
              <a:rPr lang="fa-IR" b="1" dirty="0" smtClean="0">
                <a:cs typeface="B Nazanin" panose="00000400000000000000" pitchFamily="2" charset="-78"/>
              </a:rPr>
              <a:t>حال حاضر میزان </a:t>
            </a:r>
            <a:r>
              <a:rPr lang="fa-IR" b="1" dirty="0">
                <a:cs typeface="B Nazanin" panose="00000400000000000000" pitchFamily="2" charset="-78"/>
              </a:rPr>
              <a:t>مصرف سموم کشاورزی در </a:t>
            </a:r>
            <a:r>
              <a:rPr lang="fa-IR" b="1" dirty="0" smtClean="0">
                <a:cs typeface="B Nazanin" panose="00000400000000000000" pitchFamily="2" charset="-78"/>
              </a:rPr>
              <a:t>ایران به </a:t>
            </a:r>
            <a:r>
              <a:rPr lang="fa-IR" b="1" dirty="0">
                <a:cs typeface="B Nazanin" panose="00000400000000000000" pitchFamily="2" charset="-78"/>
              </a:rPr>
              <a:t>میزان 670 گرم در </a:t>
            </a:r>
            <a:r>
              <a:rPr lang="fa-IR" b="1" dirty="0" smtClean="0">
                <a:cs typeface="B Nazanin" panose="00000400000000000000" pitchFamily="2" charset="-78"/>
              </a:rPr>
              <a:t>هکتارمیباشد</a:t>
            </a:r>
            <a:endParaRPr lang="fa-IR" b="1" dirty="0">
              <a:cs typeface="B Nazanin" panose="00000400000000000000" pitchFamily="2" charset="-78"/>
            </a:endParaRPr>
          </a:p>
          <a:p>
            <a:pPr marL="0" indent="0" algn="r">
              <a:buNone/>
            </a:pPr>
            <a:r>
              <a:rPr lang="fa-IR" b="1" dirty="0" smtClean="0">
                <a:cs typeface="B Nazanin" panose="00000400000000000000" pitchFamily="2" charset="-78"/>
              </a:rPr>
              <a:t>میزان </a:t>
            </a:r>
            <a:r>
              <a:rPr lang="fa-IR" b="1" dirty="0">
                <a:cs typeface="B Nazanin" panose="00000400000000000000" pitchFamily="2" charset="-78"/>
              </a:rPr>
              <a:t>مصرف سالانه </a:t>
            </a:r>
            <a:r>
              <a:rPr lang="fa-IR" b="1" dirty="0" smtClean="0">
                <a:cs typeface="B Nazanin" panose="00000400000000000000" pitchFamily="2" charset="-78"/>
              </a:rPr>
              <a:t>سموم </a:t>
            </a:r>
            <a:r>
              <a:rPr lang="fa-IR" b="1" dirty="0">
                <a:cs typeface="B Nazanin" panose="00000400000000000000" pitchFamily="2" charset="-78"/>
              </a:rPr>
              <a:t>در ایران حدود 30-25 هزار تن در سال میباشد </a:t>
            </a:r>
            <a:r>
              <a:rPr lang="fa-IR" b="1" dirty="0" smtClean="0">
                <a:cs typeface="B Nazanin" panose="00000400000000000000" pitchFamily="2" charset="-78"/>
              </a:rPr>
              <a:t>که حدود یک درصد مصرف جهانی است </a:t>
            </a:r>
          </a:p>
          <a:p>
            <a:pPr marL="0" indent="0" algn="r">
              <a:buNone/>
            </a:pPr>
            <a:r>
              <a:rPr lang="ar-SA" b="1" dirty="0" smtClean="0">
                <a:cs typeface="B Nazanin" panose="00000400000000000000" pitchFamily="2" charset="-78"/>
              </a:rPr>
              <a:t>ميزان </a:t>
            </a:r>
            <a:r>
              <a:rPr lang="ar-SA" b="1" dirty="0">
                <a:cs typeface="B Nazanin" panose="00000400000000000000" pitchFamily="2" charset="-78"/>
              </a:rPr>
              <a:t>مصرف آفت كشهاي دنيا حدود 2.5 ميليون تن </a:t>
            </a:r>
            <a:r>
              <a:rPr lang="ar-SA" b="1" dirty="0" smtClean="0">
                <a:cs typeface="B Nazanin" panose="00000400000000000000" pitchFamily="2" charset="-78"/>
              </a:rPr>
              <a:t>است</a:t>
            </a:r>
            <a:r>
              <a:rPr lang="fa-IR" b="1" dirty="0" smtClean="0">
                <a:cs typeface="B Nazanin" panose="00000400000000000000" pitchFamily="2" charset="-78"/>
              </a:rPr>
              <a:t> و</a:t>
            </a:r>
            <a:r>
              <a:rPr lang="ar-SA" b="1" dirty="0" smtClean="0">
                <a:cs typeface="B Nazanin" panose="00000400000000000000" pitchFamily="2" charset="-78"/>
              </a:rPr>
              <a:t> ميزان </a:t>
            </a:r>
            <a:r>
              <a:rPr lang="ar-SA" b="1" dirty="0">
                <a:cs typeface="B Nazanin" panose="00000400000000000000" pitchFamily="2" charset="-78"/>
              </a:rPr>
              <a:t> مصرف </a:t>
            </a:r>
            <a:r>
              <a:rPr lang="fa-IR" b="1" dirty="0" smtClean="0">
                <a:cs typeface="B Nazanin" panose="00000400000000000000" pitchFamily="2" charset="-78"/>
              </a:rPr>
              <a:t>درچین </a:t>
            </a:r>
            <a:r>
              <a:rPr lang="ar-SA" b="1" dirty="0" smtClean="0">
                <a:cs typeface="B Nazanin" panose="00000400000000000000" pitchFamily="2" charset="-78"/>
              </a:rPr>
              <a:t> </a:t>
            </a:r>
            <a:r>
              <a:rPr lang="ar-SA" b="1" dirty="0">
                <a:cs typeface="B Nazanin" panose="00000400000000000000" pitchFamily="2" charset="-78"/>
              </a:rPr>
              <a:t>بالغ بر </a:t>
            </a:r>
            <a:r>
              <a:rPr lang="fa-IR" b="1" dirty="0" smtClean="0">
                <a:cs typeface="B Nazanin" panose="00000400000000000000" pitchFamily="2" charset="-78"/>
              </a:rPr>
              <a:t>1.8</a:t>
            </a:r>
            <a:r>
              <a:rPr lang="ar-SA" b="1" dirty="0" smtClean="0">
                <a:cs typeface="B Nazanin" panose="00000400000000000000" pitchFamily="2" charset="-78"/>
              </a:rPr>
              <a:t> </a:t>
            </a:r>
            <a:r>
              <a:rPr lang="ar-SA" b="1" dirty="0">
                <a:cs typeface="B Nazanin" panose="00000400000000000000" pitchFamily="2" charset="-78"/>
              </a:rPr>
              <a:t>ميليون تن </a:t>
            </a:r>
            <a:r>
              <a:rPr lang="fa-IR" b="1" dirty="0" smtClean="0">
                <a:cs typeface="B Nazanin" panose="00000400000000000000" pitchFamily="2" charset="-78"/>
              </a:rPr>
              <a:t>(70 </a:t>
            </a:r>
            <a:r>
              <a:rPr lang="fa-IR" b="1" dirty="0" smtClean="0">
                <a:cs typeface="B Nazanin" panose="00000400000000000000" pitchFamily="2" charset="-78"/>
              </a:rPr>
              <a:t>درصد مصرف جهانی )میباشد.</a:t>
            </a:r>
          </a:p>
        </p:txBody>
      </p:sp>
      <p:graphicFrame>
        <p:nvGraphicFramePr>
          <p:cNvPr id="4" name="Table 3"/>
          <p:cNvGraphicFramePr>
            <a:graphicFrameLocks noGrp="1"/>
          </p:cNvGraphicFramePr>
          <p:nvPr>
            <p:extLst>
              <p:ext uri="{D42A27DB-BD31-4B8C-83A1-F6EECF244321}">
                <p14:modId xmlns:p14="http://schemas.microsoft.com/office/powerpoint/2010/main" val="2166739828"/>
              </p:ext>
            </p:extLst>
          </p:nvPr>
        </p:nvGraphicFramePr>
        <p:xfrm>
          <a:off x="940525" y="1782797"/>
          <a:ext cx="10413277" cy="1326164"/>
        </p:xfrm>
        <a:graphic>
          <a:graphicData uri="http://schemas.openxmlformats.org/drawingml/2006/table">
            <a:tbl>
              <a:tblPr firstRow="1" bandRow="1">
                <a:tableStyleId>{5C22544A-7EE6-4342-B048-85BDC9FD1C3A}</a:tableStyleId>
              </a:tblPr>
              <a:tblGrid>
                <a:gridCol w="749000">
                  <a:extLst>
                    <a:ext uri="{9D8B030D-6E8A-4147-A177-3AD203B41FA5}">
                      <a16:colId xmlns:a16="http://schemas.microsoft.com/office/drawing/2014/main" val="298865455"/>
                    </a:ext>
                  </a:extLst>
                </a:gridCol>
                <a:gridCol w="596475">
                  <a:extLst>
                    <a:ext uri="{9D8B030D-6E8A-4147-A177-3AD203B41FA5}">
                      <a16:colId xmlns:a16="http://schemas.microsoft.com/office/drawing/2014/main" val="2225324845"/>
                    </a:ext>
                  </a:extLst>
                </a:gridCol>
                <a:gridCol w="640080">
                  <a:extLst>
                    <a:ext uri="{9D8B030D-6E8A-4147-A177-3AD203B41FA5}">
                      <a16:colId xmlns:a16="http://schemas.microsoft.com/office/drawing/2014/main" val="1489250680"/>
                    </a:ext>
                  </a:extLst>
                </a:gridCol>
                <a:gridCol w="666207">
                  <a:extLst>
                    <a:ext uri="{9D8B030D-6E8A-4147-A177-3AD203B41FA5}">
                      <a16:colId xmlns:a16="http://schemas.microsoft.com/office/drawing/2014/main" val="2214815415"/>
                    </a:ext>
                  </a:extLst>
                </a:gridCol>
                <a:gridCol w="612504">
                  <a:extLst>
                    <a:ext uri="{9D8B030D-6E8A-4147-A177-3AD203B41FA5}">
                      <a16:colId xmlns:a16="http://schemas.microsoft.com/office/drawing/2014/main" val="2053582083"/>
                    </a:ext>
                  </a:extLst>
                </a:gridCol>
                <a:gridCol w="785221">
                  <a:extLst>
                    <a:ext uri="{9D8B030D-6E8A-4147-A177-3AD203B41FA5}">
                      <a16:colId xmlns:a16="http://schemas.microsoft.com/office/drawing/2014/main" val="4252362995"/>
                    </a:ext>
                  </a:extLst>
                </a:gridCol>
                <a:gridCol w="809898">
                  <a:extLst>
                    <a:ext uri="{9D8B030D-6E8A-4147-A177-3AD203B41FA5}">
                      <a16:colId xmlns:a16="http://schemas.microsoft.com/office/drawing/2014/main" val="1087979843"/>
                    </a:ext>
                  </a:extLst>
                </a:gridCol>
                <a:gridCol w="913781">
                  <a:extLst>
                    <a:ext uri="{9D8B030D-6E8A-4147-A177-3AD203B41FA5}">
                      <a16:colId xmlns:a16="http://schemas.microsoft.com/office/drawing/2014/main" val="2330346505"/>
                    </a:ext>
                  </a:extLst>
                </a:gridCol>
                <a:gridCol w="674434">
                  <a:extLst>
                    <a:ext uri="{9D8B030D-6E8A-4147-A177-3AD203B41FA5}">
                      <a16:colId xmlns:a16="http://schemas.microsoft.com/office/drawing/2014/main" val="3857376668"/>
                    </a:ext>
                  </a:extLst>
                </a:gridCol>
                <a:gridCol w="836300">
                  <a:extLst>
                    <a:ext uri="{9D8B030D-6E8A-4147-A177-3AD203B41FA5}">
                      <a16:colId xmlns:a16="http://schemas.microsoft.com/office/drawing/2014/main" val="2469667971"/>
                    </a:ext>
                  </a:extLst>
                </a:gridCol>
                <a:gridCol w="728390">
                  <a:extLst>
                    <a:ext uri="{9D8B030D-6E8A-4147-A177-3AD203B41FA5}">
                      <a16:colId xmlns:a16="http://schemas.microsoft.com/office/drawing/2014/main" val="2595464775"/>
                    </a:ext>
                  </a:extLst>
                </a:gridCol>
                <a:gridCol w="687924">
                  <a:extLst>
                    <a:ext uri="{9D8B030D-6E8A-4147-A177-3AD203B41FA5}">
                      <a16:colId xmlns:a16="http://schemas.microsoft.com/office/drawing/2014/main" val="1091173537"/>
                    </a:ext>
                  </a:extLst>
                </a:gridCol>
                <a:gridCol w="1713063">
                  <a:extLst>
                    <a:ext uri="{9D8B030D-6E8A-4147-A177-3AD203B41FA5}">
                      <a16:colId xmlns:a16="http://schemas.microsoft.com/office/drawing/2014/main" val="961843397"/>
                    </a:ext>
                  </a:extLst>
                </a:gridCol>
              </a:tblGrid>
              <a:tr h="470096">
                <a:tc>
                  <a:txBody>
                    <a:bodyPr/>
                    <a:lstStyle/>
                    <a:p>
                      <a:pPr algn="ctr"/>
                      <a:r>
                        <a:rPr lang="fa-IR" dirty="0" smtClean="0"/>
                        <a:t>جهان</a:t>
                      </a:r>
                      <a:endParaRPr lang="en-US" dirty="0"/>
                    </a:p>
                  </a:txBody>
                  <a:tcPr/>
                </a:tc>
                <a:tc>
                  <a:txBody>
                    <a:bodyPr/>
                    <a:lstStyle/>
                    <a:p>
                      <a:pPr algn="ctr"/>
                      <a:r>
                        <a:rPr lang="fa-IR" dirty="0" smtClean="0"/>
                        <a:t>ایران</a:t>
                      </a:r>
                      <a:endParaRPr lang="en-US" dirty="0"/>
                    </a:p>
                  </a:txBody>
                  <a:tcPr/>
                </a:tc>
                <a:tc>
                  <a:txBody>
                    <a:bodyPr/>
                    <a:lstStyle/>
                    <a:p>
                      <a:pPr algn="ctr"/>
                      <a:r>
                        <a:rPr lang="fa-IR" dirty="0" smtClean="0"/>
                        <a:t>هند</a:t>
                      </a:r>
                      <a:endParaRPr lang="en-US" dirty="0"/>
                    </a:p>
                  </a:txBody>
                  <a:tcPr/>
                </a:tc>
                <a:tc>
                  <a:txBody>
                    <a:bodyPr/>
                    <a:lstStyle/>
                    <a:p>
                      <a:pPr algn="ctr"/>
                      <a:r>
                        <a:rPr lang="fa-IR" dirty="0" smtClean="0"/>
                        <a:t>ژاپن</a:t>
                      </a:r>
                      <a:endParaRPr lang="en-US" dirty="0"/>
                    </a:p>
                  </a:txBody>
                  <a:tcPr/>
                </a:tc>
                <a:tc>
                  <a:txBody>
                    <a:bodyPr/>
                    <a:lstStyle/>
                    <a:p>
                      <a:pPr algn="ctr"/>
                      <a:r>
                        <a:rPr lang="fa-IR" dirty="0" smtClean="0"/>
                        <a:t>کانادا</a:t>
                      </a:r>
                      <a:endParaRPr lang="en-US" dirty="0"/>
                    </a:p>
                  </a:txBody>
                  <a:tcPr/>
                </a:tc>
                <a:tc>
                  <a:txBody>
                    <a:bodyPr/>
                    <a:lstStyle/>
                    <a:p>
                      <a:pPr algn="ctr"/>
                      <a:r>
                        <a:rPr lang="fa-IR" dirty="0" smtClean="0"/>
                        <a:t>فرانسه</a:t>
                      </a:r>
                      <a:endParaRPr lang="en-US" dirty="0"/>
                    </a:p>
                  </a:txBody>
                  <a:tcPr/>
                </a:tc>
                <a:tc>
                  <a:txBody>
                    <a:bodyPr/>
                    <a:lstStyle/>
                    <a:p>
                      <a:pPr algn="ctr"/>
                      <a:r>
                        <a:rPr lang="fa-IR" dirty="0" smtClean="0"/>
                        <a:t>ایتالیا</a:t>
                      </a:r>
                      <a:endParaRPr lang="en-US" dirty="0"/>
                    </a:p>
                  </a:txBody>
                  <a:tcPr/>
                </a:tc>
                <a:tc>
                  <a:txBody>
                    <a:bodyPr/>
                    <a:lstStyle/>
                    <a:p>
                      <a:pPr algn="ctr"/>
                      <a:r>
                        <a:rPr lang="fa-IR" dirty="0" smtClean="0"/>
                        <a:t>برزیل</a:t>
                      </a:r>
                      <a:endParaRPr lang="en-US" dirty="0"/>
                    </a:p>
                  </a:txBody>
                  <a:tcPr/>
                </a:tc>
                <a:tc>
                  <a:txBody>
                    <a:bodyPr/>
                    <a:lstStyle/>
                    <a:p>
                      <a:pPr algn="ctr"/>
                      <a:r>
                        <a:rPr lang="fa-IR" dirty="0" smtClean="0"/>
                        <a:t>تایلند</a:t>
                      </a:r>
                      <a:endParaRPr lang="en-US" dirty="0"/>
                    </a:p>
                  </a:txBody>
                  <a:tcPr/>
                </a:tc>
                <a:tc>
                  <a:txBody>
                    <a:bodyPr/>
                    <a:lstStyle/>
                    <a:p>
                      <a:pPr algn="ctr"/>
                      <a:r>
                        <a:rPr lang="fa-IR" dirty="0" smtClean="0"/>
                        <a:t>آرژانتین</a:t>
                      </a:r>
                      <a:endParaRPr lang="en-US" dirty="0"/>
                    </a:p>
                  </a:txBody>
                  <a:tcPr/>
                </a:tc>
                <a:tc>
                  <a:txBody>
                    <a:bodyPr/>
                    <a:lstStyle/>
                    <a:p>
                      <a:pPr algn="ctr"/>
                      <a:r>
                        <a:rPr lang="fa-IR" dirty="0" smtClean="0"/>
                        <a:t>آمریکا</a:t>
                      </a:r>
                      <a:endParaRPr lang="en-US" dirty="0"/>
                    </a:p>
                  </a:txBody>
                  <a:tcPr/>
                </a:tc>
                <a:tc>
                  <a:txBody>
                    <a:bodyPr/>
                    <a:lstStyle/>
                    <a:p>
                      <a:pPr algn="ctr"/>
                      <a:r>
                        <a:rPr lang="fa-IR" dirty="0" smtClean="0"/>
                        <a:t>چین</a:t>
                      </a:r>
                      <a:endParaRPr lang="en-US" dirty="0"/>
                    </a:p>
                  </a:txBody>
                  <a:tcPr/>
                </a:tc>
                <a:tc>
                  <a:txBody>
                    <a:bodyPr/>
                    <a:lstStyle/>
                    <a:p>
                      <a:endParaRPr lang="en-US" dirty="0"/>
                    </a:p>
                  </a:txBody>
                  <a:tcPr/>
                </a:tc>
                <a:extLst>
                  <a:ext uri="{0D108BD9-81ED-4DB2-BD59-A6C34878D82A}">
                    <a16:rowId xmlns:a16="http://schemas.microsoft.com/office/drawing/2014/main" val="669558384"/>
                  </a:ext>
                </a:extLst>
              </a:tr>
              <a:tr h="856068">
                <a:tc>
                  <a:txBody>
                    <a:bodyPr/>
                    <a:lstStyle/>
                    <a:p>
                      <a:r>
                        <a:rPr lang="fa-IR" dirty="0" smtClean="0"/>
                        <a:t>2536</a:t>
                      </a:r>
                      <a:endParaRPr lang="en-US" dirty="0"/>
                    </a:p>
                  </a:txBody>
                  <a:tcPr/>
                </a:tc>
                <a:tc>
                  <a:txBody>
                    <a:bodyPr/>
                    <a:lstStyle/>
                    <a:p>
                      <a:r>
                        <a:rPr lang="fa-IR" dirty="0" smtClean="0"/>
                        <a:t>30</a:t>
                      </a:r>
                      <a:endParaRPr lang="en-US" dirty="0"/>
                    </a:p>
                  </a:txBody>
                  <a:tcPr/>
                </a:tc>
                <a:tc>
                  <a:txBody>
                    <a:bodyPr/>
                    <a:lstStyle/>
                    <a:p>
                      <a:r>
                        <a:rPr lang="fa-IR" dirty="0" smtClean="0"/>
                        <a:t>40</a:t>
                      </a:r>
                      <a:endParaRPr lang="en-US" dirty="0"/>
                    </a:p>
                  </a:txBody>
                  <a:tcPr/>
                </a:tc>
                <a:tc>
                  <a:txBody>
                    <a:bodyPr/>
                    <a:lstStyle/>
                    <a:p>
                      <a:r>
                        <a:rPr lang="fa-IR" dirty="0" smtClean="0"/>
                        <a:t>52</a:t>
                      </a:r>
                      <a:endParaRPr lang="en-US" dirty="0"/>
                    </a:p>
                  </a:txBody>
                  <a:tcPr/>
                </a:tc>
                <a:tc>
                  <a:txBody>
                    <a:bodyPr/>
                    <a:lstStyle/>
                    <a:p>
                      <a:r>
                        <a:rPr lang="fa-IR" dirty="0" smtClean="0"/>
                        <a:t>54</a:t>
                      </a:r>
                      <a:endParaRPr lang="en-US" dirty="0"/>
                    </a:p>
                  </a:txBody>
                  <a:tcPr/>
                </a:tc>
                <a:tc>
                  <a:txBody>
                    <a:bodyPr/>
                    <a:lstStyle/>
                    <a:p>
                      <a:r>
                        <a:rPr lang="fa-IR" dirty="0" smtClean="0"/>
                        <a:t>62</a:t>
                      </a:r>
                      <a:endParaRPr lang="en-US" dirty="0"/>
                    </a:p>
                  </a:txBody>
                  <a:tcPr/>
                </a:tc>
                <a:tc>
                  <a:txBody>
                    <a:bodyPr/>
                    <a:lstStyle/>
                    <a:p>
                      <a:r>
                        <a:rPr lang="fa-IR" dirty="0" smtClean="0"/>
                        <a:t>63</a:t>
                      </a:r>
                      <a:endParaRPr lang="en-US" dirty="0"/>
                    </a:p>
                  </a:txBody>
                  <a:tcPr/>
                </a:tc>
                <a:tc>
                  <a:txBody>
                    <a:bodyPr/>
                    <a:lstStyle/>
                    <a:p>
                      <a:r>
                        <a:rPr lang="fa-IR" dirty="0" smtClean="0"/>
                        <a:t>76</a:t>
                      </a:r>
                      <a:endParaRPr lang="en-US" dirty="0"/>
                    </a:p>
                  </a:txBody>
                  <a:tcPr/>
                </a:tc>
                <a:tc>
                  <a:txBody>
                    <a:bodyPr/>
                    <a:lstStyle/>
                    <a:p>
                      <a:r>
                        <a:rPr lang="fa-IR" dirty="0" smtClean="0"/>
                        <a:t>87</a:t>
                      </a:r>
                      <a:endParaRPr lang="en-US" dirty="0"/>
                    </a:p>
                  </a:txBody>
                  <a:tcPr/>
                </a:tc>
                <a:tc>
                  <a:txBody>
                    <a:bodyPr/>
                    <a:lstStyle/>
                    <a:p>
                      <a:r>
                        <a:rPr lang="fa-IR" dirty="0" smtClean="0"/>
                        <a:t>265</a:t>
                      </a:r>
                      <a:endParaRPr lang="en-US" dirty="0"/>
                    </a:p>
                  </a:txBody>
                  <a:tcPr/>
                </a:tc>
                <a:tc>
                  <a:txBody>
                    <a:bodyPr/>
                    <a:lstStyle/>
                    <a:p>
                      <a:r>
                        <a:rPr lang="fa-IR" dirty="0" smtClean="0"/>
                        <a:t>386</a:t>
                      </a:r>
                      <a:endParaRPr lang="en-US" dirty="0"/>
                    </a:p>
                  </a:txBody>
                  <a:tcPr/>
                </a:tc>
                <a:tc>
                  <a:txBody>
                    <a:bodyPr/>
                    <a:lstStyle/>
                    <a:p>
                      <a:r>
                        <a:rPr lang="fa-IR" dirty="0" smtClean="0"/>
                        <a:t>1806</a:t>
                      </a:r>
                      <a:endParaRPr lang="en-US" dirty="0"/>
                    </a:p>
                  </a:txBody>
                  <a:tcPr/>
                </a:tc>
                <a:tc>
                  <a:txBody>
                    <a:bodyPr/>
                    <a:lstStyle/>
                    <a:p>
                      <a:pPr algn="r"/>
                      <a:r>
                        <a:rPr lang="fa-IR" dirty="0" smtClean="0"/>
                        <a:t>میزان مصرف سموم </a:t>
                      </a:r>
                      <a:r>
                        <a:rPr lang="fa-IR" dirty="0" smtClean="0"/>
                        <a:t>در سال 2017</a:t>
                      </a:r>
                      <a:endParaRPr lang="en-US" dirty="0"/>
                    </a:p>
                  </a:txBody>
                  <a:tcPr/>
                </a:tc>
                <a:extLst>
                  <a:ext uri="{0D108BD9-81ED-4DB2-BD59-A6C34878D82A}">
                    <a16:rowId xmlns:a16="http://schemas.microsoft.com/office/drawing/2014/main" val="1101669548"/>
                  </a:ext>
                </a:extLst>
              </a:tr>
            </a:tbl>
          </a:graphicData>
        </a:graphic>
      </p:graphicFrame>
    </p:spTree>
    <p:extLst>
      <p:ext uri="{BB962C8B-B14F-4D97-AF65-F5344CB8AC3E}">
        <p14:creationId xmlns:p14="http://schemas.microsoft.com/office/powerpoint/2010/main" val="795542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cs typeface="B Titr" panose="00000700000000000000" pitchFamily="2" charset="-78"/>
              </a:rPr>
              <a:t>میزان مصرف سموم </a:t>
            </a:r>
            <a:r>
              <a:rPr lang="fa-IR" sz="3600" dirty="0" smtClean="0">
                <a:cs typeface="B Titr" panose="00000700000000000000" pitchFamily="2" charset="-78"/>
              </a:rPr>
              <a:t>درهکتار در </a:t>
            </a:r>
            <a:r>
              <a:rPr lang="fa-IR" sz="3600" dirty="0" smtClean="0">
                <a:cs typeface="B Titr" panose="00000700000000000000" pitchFamily="2" charset="-78"/>
              </a:rPr>
              <a:t>ایران و جهان</a:t>
            </a:r>
            <a:endParaRPr lang="en-US" sz="3600" dirty="0">
              <a:cs typeface="B Titr" panose="00000700000000000000" pitchFamily="2" charset="-78"/>
            </a:endParaRPr>
          </a:p>
        </p:txBody>
      </p:sp>
      <p:sp>
        <p:nvSpPr>
          <p:cNvPr id="3" name="Content Placeholder 2"/>
          <p:cNvSpPr>
            <a:spLocks noGrp="1"/>
          </p:cNvSpPr>
          <p:nvPr>
            <p:ph idx="1"/>
          </p:nvPr>
        </p:nvSpPr>
        <p:spPr>
          <a:xfrm>
            <a:off x="838200" y="1410789"/>
            <a:ext cx="10515600" cy="5447211"/>
          </a:xfrm>
        </p:spPr>
        <p:txBody>
          <a:bodyPr/>
          <a:lstStyle/>
          <a:p>
            <a:pPr marL="0" indent="0" algn="r">
              <a:buNone/>
            </a:pPr>
            <a:r>
              <a:rPr lang="fa-IR" dirty="0" smtClean="0"/>
              <a:t> </a:t>
            </a:r>
          </a:p>
        </p:txBody>
      </p:sp>
      <p:graphicFrame>
        <p:nvGraphicFramePr>
          <p:cNvPr id="6" name="Table 5"/>
          <p:cNvGraphicFramePr>
            <a:graphicFrameLocks noGrp="1"/>
          </p:cNvGraphicFramePr>
          <p:nvPr>
            <p:extLst>
              <p:ext uri="{D42A27DB-BD31-4B8C-83A1-F6EECF244321}">
                <p14:modId xmlns:p14="http://schemas.microsoft.com/office/powerpoint/2010/main" val="2535040782"/>
              </p:ext>
            </p:extLst>
          </p:nvPr>
        </p:nvGraphicFramePr>
        <p:xfrm>
          <a:off x="966649" y="2280600"/>
          <a:ext cx="10254345" cy="1312324"/>
        </p:xfrm>
        <a:graphic>
          <a:graphicData uri="http://schemas.openxmlformats.org/drawingml/2006/table">
            <a:tbl>
              <a:tblPr firstRow="1" bandRow="1">
                <a:tableStyleId>{5C22544A-7EE6-4342-B048-85BDC9FD1C3A}</a:tableStyleId>
              </a:tblPr>
              <a:tblGrid>
                <a:gridCol w="1593785">
                  <a:extLst>
                    <a:ext uri="{9D8B030D-6E8A-4147-A177-3AD203B41FA5}">
                      <a16:colId xmlns:a16="http://schemas.microsoft.com/office/drawing/2014/main" val="3882555680"/>
                    </a:ext>
                  </a:extLst>
                </a:gridCol>
                <a:gridCol w="1157747">
                  <a:extLst>
                    <a:ext uri="{9D8B030D-6E8A-4147-A177-3AD203B41FA5}">
                      <a16:colId xmlns:a16="http://schemas.microsoft.com/office/drawing/2014/main" val="77298079"/>
                    </a:ext>
                  </a:extLst>
                </a:gridCol>
                <a:gridCol w="1160393">
                  <a:extLst>
                    <a:ext uri="{9D8B030D-6E8A-4147-A177-3AD203B41FA5}">
                      <a16:colId xmlns:a16="http://schemas.microsoft.com/office/drawing/2014/main" val="4242031575"/>
                    </a:ext>
                  </a:extLst>
                </a:gridCol>
                <a:gridCol w="1034820">
                  <a:extLst>
                    <a:ext uri="{9D8B030D-6E8A-4147-A177-3AD203B41FA5}">
                      <a16:colId xmlns:a16="http://schemas.microsoft.com/office/drawing/2014/main" val="4166060865"/>
                    </a:ext>
                  </a:extLst>
                </a:gridCol>
                <a:gridCol w="1127679">
                  <a:extLst>
                    <a:ext uri="{9D8B030D-6E8A-4147-A177-3AD203B41FA5}">
                      <a16:colId xmlns:a16="http://schemas.microsoft.com/office/drawing/2014/main" val="509756665"/>
                    </a:ext>
                  </a:extLst>
                </a:gridCol>
                <a:gridCol w="1136520">
                  <a:extLst>
                    <a:ext uri="{9D8B030D-6E8A-4147-A177-3AD203B41FA5}">
                      <a16:colId xmlns:a16="http://schemas.microsoft.com/office/drawing/2014/main" val="1447377889"/>
                    </a:ext>
                  </a:extLst>
                </a:gridCol>
                <a:gridCol w="3043401">
                  <a:extLst>
                    <a:ext uri="{9D8B030D-6E8A-4147-A177-3AD203B41FA5}">
                      <a16:colId xmlns:a16="http://schemas.microsoft.com/office/drawing/2014/main" val="673284346"/>
                    </a:ext>
                  </a:extLst>
                </a:gridCol>
              </a:tblGrid>
              <a:tr h="587256">
                <a:tc>
                  <a:txBody>
                    <a:bodyPr/>
                    <a:lstStyle/>
                    <a:p>
                      <a:pPr algn="ctr"/>
                      <a:r>
                        <a:rPr lang="fa-IR" dirty="0" smtClean="0"/>
                        <a:t>دنیا</a:t>
                      </a:r>
                      <a:endParaRPr lang="en-US" dirty="0"/>
                    </a:p>
                  </a:txBody>
                  <a:tcPr/>
                </a:tc>
                <a:tc>
                  <a:txBody>
                    <a:bodyPr/>
                    <a:lstStyle/>
                    <a:p>
                      <a:pPr algn="ctr"/>
                      <a:r>
                        <a:rPr lang="fa-IR" dirty="0" smtClean="0"/>
                        <a:t>اقیانوسیه </a:t>
                      </a:r>
                      <a:endParaRPr lang="en-US" dirty="0"/>
                    </a:p>
                  </a:txBody>
                  <a:tcPr/>
                </a:tc>
                <a:tc>
                  <a:txBody>
                    <a:bodyPr/>
                    <a:lstStyle/>
                    <a:p>
                      <a:pPr algn="ctr"/>
                      <a:r>
                        <a:rPr lang="fa-IR" dirty="0" smtClean="0"/>
                        <a:t>اروپا</a:t>
                      </a:r>
                      <a:endParaRPr lang="en-US" dirty="0"/>
                    </a:p>
                  </a:txBody>
                  <a:tcPr/>
                </a:tc>
                <a:tc>
                  <a:txBody>
                    <a:bodyPr/>
                    <a:lstStyle/>
                    <a:p>
                      <a:pPr algn="ctr"/>
                      <a:r>
                        <a:rPr lang="fa-IR" dirty="0" smtClean="0"/>
                        <a:t>آسیا</a:t>
                      </a:r>
                      <a:endParaRPr lang="en-US" dirty="0"/>
                    </a:p>
                  </a:txBody>
                  <a:tcPr/>
                </a:tc>
                <a:tc>
                  <a:txBody>
                    <a:bodyPr/>
                    <a:lstStyle/>
                    <a:p>
                      <a:pPr algn="ctr"/>
                      <a:r>
                        <a:rPr lang="fa-IR" dirty="0" smtClean="0"/>
                        <a:t>آمریکا</a:t>
                      </a:r>
                      <a:endParaRPr lang="en-US" dirty="0"/>
                    </a:p>
                  </a:txBody>
                  <a:tcPr/>
                </a:tc>
                <a:tc>
                  <a:txBody>
                    <a:bodyPr/>
                    <a:lstStyle/>
                    <a:p>
                      <a:pPr algn="ctr"/>
                      <a:r>
                        <a:rPr lang="fa-IR" dirty="0" smtClean="0"/>
                        <a:t>آفریقا</a:t>
                      </a:r>
                      <a:endParaRPr lang="en-US" dirty="0"/>
                    </a:p>
                  </a:txBody>
                  <a:tcPr/>
                </a:tc>
                <a:tc>
                  <a:txBody>
                    <a:bodyPr/>
                    <a:lstStyle/>
                    <a:p>
                      <a:pPr algn="ctr"/>
                      <a:endParaRPr lang="en-US" dirty="0"/>
                    </a:p>
                  </a:txBody>
                  <a:tcPr/>
                </a:tc>
                <a:extLst>
                  <a:ext uri="{0D108BD9-81ED-4DB2-BD59-A6C34878D82A}">
                    <a16:rowId xmlns:a16="http://schemas.microsoft.com/office/drawing/2014/main" val="3358065312"/>
                  </a:ext>
                </a:extLst>
              </a:tr>
              <a:tr h="725068">
                <a:tc>
                  <a:txBody>
                    <a:bodyPr/>
                    <a:lstStyle/>
                    <a:p>
                      <a:pPr algn="ctr"/>
                      <a:r>
                        <a:rPr lang="fa-IR" dirty="0" smtClean="0"/>
                        <a:t>2.63</a:t>
                      </a:r>
                      <a:endParaRPr lang="en-US" dirty="0"/>
                    </a:p>
                  </a:txBody>
                  <a:tcPr/>
                </a:tc>
                <a:tc>
                  <a:txBody>
                    <a:bodyPr/>
                    <a:lstStyle/>
                    <a:p>
                      <a:pPr algn="ctr"/>
                      <a:r>
                        <a:rPr lang="fa-IR" dirty="0" smtClean="0"/>
                        <a:t>2.09</a:t>
                      </a:r>
                      <a:endParaRPr lang="en-US" dirty="0"/>
                    </a:p>
                  </a:txBody>
                  <a:tcPr/>
                </a:tc>
                <a:tc>
                  <a:txBody>
                    <a:bodyPr/>
                    <a:lstStyle/>
                    <a:p>
                      <a:pPr algn="ctr"/>
                      <a:r>
                        <a:rPr lang="fa-IR" dirty="0" smtClean="0"/>
                        <a:t>1.65</a:t>
                      </a:r>
                      <a:endParaRPr lang="en-US" dirty="0"/>
                    </a:p>
                  </a:txBody>
                  <a:tcPr/>
                </a:tc>
                <a:tc>
                  <a:txBody>
                    <a:bodyPr/>
                    <a:lstStyle/>
                    <a:p>
                      <a:pPr algn="ctr"/>
                      <a:r>
                        <a:rPr lang="fa-IR" dirty="0" smtClean="0"/>
                        <a:t>3.67</a:t>
                      </a:r>
                      <a:endParaRPr lang="en-US" dirty="0"/>
                    </a:p>
                  </a:txBody>
                  <a:tcPr/>
                </a:tc>
                <a:tc>
                  <a:txBody>
                    <a:bodyPr/>
                    <a:lstStyle/>
                    <a:p>
                      <a:pPr algn="ctr"/>
                      <a:r>
                        <a:rPr lang="fa-IR" dirty="0" smtClean="0"/>
                        <a:t>3.57</a:t>
                      </a:r>
                      <a:endParaRPr lang="en-US" dirty="0"/>
                    </a:p>
                  </a:txBody>
                  <a:tcPr/>
                </a:tc>
                <a:tc>
                  <a:txBody>
                    <a:bodyPr/>
                    <a:lstStyle/>
                    <a:p>
                      <a:pPr algn="ctr"/>
                      <a:r>
                        <a:rPr lang="fa-IR" dirty="0" smtClean="0"/>
                        <a:t>0.29</a:t>
                      </a:r>
                      <a:endParaRPr lang="en-US" dirty="0"/>
                    </a:p>
                  </a:txBody>
                  <a:tcPr/>
                </a:tc>
                <a:tc>
                  <a:txBody>
                    <a:bodyPr/>
                    <a:lstStyle/>
                    <a:p>
                      <a:pPr algn="r"/>
                      <a:r>
                        <a:rPr lang="fa-IR" dirty="0" smtClean="0"/>
                        <a:t>میزان مصرف سموم (</a:t>
                      </a:r>
                      <a:r>
                        <a:rPr lang="fa-IR" dirty="0" smtClean="0"/>
                        <a:t>هکتار/کیلوگرم) در </a:t>
                      </a:r>
                      <a:r>
                        <a:rPr lang="fa-IR" dirty="0" smtClean="0"/>
                        <a:t>سال 2017</a:t>
                      </a:r>
                      <a:endParaRPr lang="en-US" dirty="0"/>
                    </a:p>
                  </a:txBody>
                  <a:tcPr/>
                </a:tc>
                <a:extLst>
                  <a:ext uri="{0D108BD9-81ED-4DB2-BD59-A6C34878D82A}">
                    <a16:rowId xmlns:a16="http://schemas.microsoft.com/office/drawing/2014/main" val="225157116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05478560"/>
              </p:ext>
            </p:extLst>
          </p:nvPr>
        </p:nvGraphicFramePr>
        <p:xfrm>
          <a:off x="966649" y="3922968"/>
          <a:ext cx="10254344" cy="1554480"/>
        </p:xfrm>
        <a:graphic>
          <a:graphicData uri="http://schemas.openxmlformats.org/drawingml/2006/table">
            <a:tbl>
              <a:tblPr firstRow="1" bandRow="1">
                <a:tableStyleId>{5C22544A-7EE6-4342-B048-85BDC9FD1C3A}</a:tableStyleId>
              </a:tblPr>
              <a:tblGrid>
                <a:gridCol w="1593785">
                  <a:extLst>
                    <a:ext uri="{9D8B030D-6E8A-4147-A177-3AD203B41FA5}">
                      <a16:colId xmlns:a16="http://schemas.microsoft.com/office/drawing/2014/main" val="3882555680"/>
                    </a:ext>
                  </a:extLst>
                </a:gridCol>
                <a:gridCol w="1157747">
                  <a:extLst>
                    <a:ext uri="{9D8B030D-6E8A-4147-A177-3AD203B41FA5}">
                      <a16:colId xmlns:a16="http://schemas.microsoft.com/office/drawing/2014/main" val="77298079"/>
                    </a:ext>
                  </a:extLst>
                </a:gridCol>
                <a:gridCol w="1160393">
                  <a:extLst>
                    <a:ext uri="{9D8B030D-6E8A-4147-A177-3AD203B41FA5}">
                      <a16:colId xmlns:a16="http://schemas.microsoft.com/office/drawing/2014/main" val="4242031575"/>
                    </a:ext>
                  </a:extLst>
                </a:gridCol>
                <a:gridCol w="1034820">
                  <a:extLst>
                    <a:ext uri="{9D8B030D-6E8A-4147-A177-3AD203B41FA5}">
                      <a16:colId xmlns:a16="http://schemas.microsoft.com/office/drawing/2014/main" val="4166060865"/>
                    </a:ext>
                  </a:extLst>
                </a:gridCol>
                <a:gridCol w="1127680">
                  <a:extLst>
                    <a:ext uri="{9D8B030D-6E8A-4147-A177-3AD203B41FA5}">
                      <a16:colId xmlns:a16="http://schemas.microsoft.com/office/drawing/2014/main" val="509756665"/>
                    </a:ext>
                  </a:extLst>
                </a:gridCol>
                <a:gridCol w="1172784">
                  <a:extLst>
                    <a:ext uri="{9D8B030D-6E8A-4147-A177-3AD203B41FA5}">
                      <a16:colId xmlns:a16="http://schemas.microsoft.com/office/drawing/2014/main" val="1447377889"/>
                    </a:ext>
                  </a:extLst>
                </a:gridCol>
                <a:gridCol w="3007135">
                  <a:extLst>
                    <a:ext uri="{9D8B030D-6E8A-4147-A177-3AD203B41FA5}">
                      <a16:colId xmlns:a16="http://schemas.microsoft.com/office/drawing/2014/main" val="673284346"/>
                    </a:ext>
                  </a:extLst>
                </a:gridCol>
              </a:tblGrid>
              <a:tr h="0">
                <a:tc>
                  <a:txBody>
                    <a:bodyPr/>
                    <a:lstStyle/>
                    <a:p>
                      <a:pPr algn="ctr"/>
                      <a:r>
                        <a:rPr lang="fa-IR" dirty="0" smtClean="0"/>
                        <a:t>ایران</a:t>
                      </a:r>
                      <a:endParaRPr lang="en-US" dirty="0"/>
                    </a:p>
                  </a:txBody>
                  <a:tcPr/>
                </a:tc>
                <a:tc>
                  <a:txBody>
                    <a:bodyPr/>
                    <a:lstStyle/>
                    <a:p>
                      <a:pPr algn="ctr"/>
                      <a:r>
                        <a:rPr lang="fa-IR" dirty="0" smtClean="0"/>
                        <a:t>اوگاندا</a:t>
                      </a:r>
                      <a:endParaRPr lang="en-US" dirty="0"/>
                    </a:p>
                  </a:txBody>
                  <a:tcPr/>
                </a:tc>
                <a:tc>
                  <a:txBody>
                    <a:bodyPr/>
                    <a:lstStyle/>
                    <a:p>
                      <a:pPr algn="ctr"/>
                      <a:r>
                        <a:rPr lang="fa-IR" dirty="0" smtClean="0"/>
                        <a:t>چین</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t>اسراییل</a:t>
                      </a:r>
                      <a:endParaRPr lang="en-US" dirty="0" smtClean="0"/>
                    </a:p>
                    <a:p>
                      <a:pPr algn="ctr"/>
                      <a:endParaRPr lang="en-US" dirty="0"/>
                    </a:p>
                  </a:txBody>
                  <a:tcPr/>
                </a:tc>
                <a:tc>
                  <a:txBody>
                    <a:bodyPr/>
                    <a:lstStyle/>
                    <a:p>
                      <a:pPr algn="ctr"/>
                      <a:r>
                        <a:rPr lang="fa-IR" dirty="0" smtClean="0"/>
                        <a:t>کره</a:t>
                      </a:r>
                      <a:endParaRPr lang="en-US" dirty="0"/>
                    </a:p>
                  </a:txBody>
                  <a:tcPr/>
                </a:tc>
                <a:tc>
                  <a:txBody>
                    <a:bodyPr/>
                    <a:lstStyle/>
                    <a:p>
                      <a:pPr algn="ctr"/>
                      <a:r>
                        <a:rPr lang="fa-IR" dirty="0" smtClean="0"/>
                        <a:t>ژاپن</a:t>
                      </a:r>
                      <a:endParaRPr lang="en-US" dirty="0"/>
                    </a:p>
                  </a:txBody>
                  <a:tcPr/>
                </a:tc>
                <a:tc>
                  <a:txBody>
                    <a:bodyPr/>
                    <a:lstStyle/>
                    <a:p>
                      <a:pPr algn="ctr"/>
                      <a:endParaRPr lang="en-US" dirty="0"/>
                    </a:p>
                  </a:txBody>
                  <a:tcPr/>
                </a:tc>
                <a:extLst>
                  <a:ext uri="{0D108BD9-81ED-4DB2-BD59-A6C34878D82A}">
                    <a16:rowId xmlns:a16="http://schemas.microsoft.com/office/drawing/2014/main" val="3358065312"/>
                  </a:ext>
                </a:extLst>
              </a:tr>
              <a:tr h="0">
                <a:tc>
                  <a:txBody>
                    <a:bodyPr/>
                    <a:lstStyle/>
                    <a:p>
                      <a:pPr algn="ctr"/>
                      <a:r>
                        <a:rPr lang="fa-IR" dirty="0" smtClean="0"/>
                        <a:t>0.41</a:t>
                      </a:r>
                      <a:endParaRPr lang="en-US" dirty="0"/>
                    </a:p>
                  </a:txBody>
                  <a:tcPr/>
                </a:tc>
                <a:tc>
                  <a:txBody>
                    <a:bodyPr/>
                    <a:lstStyle/>
                    <a:p>
                      <a:pPr algn="ctr"/>
                      <a:r>
                        <a:rPr lang="fa-IR" dirty="0" smtClean="0"/>
                        <a:t>0.01</a:t>
                      </a:r>
                      <a:endParaRPr lang="en-US" dirty="0"/>
                    </a:p>
                  </a:txBody>
                  <a:tcPr/>
                </a:tc>
                <a:tc>
                  <a:txBody>
                    <a:bodyPr/>
                    <a:lstStyle/>
                    <a:p>
                      <a:pPr algn="ctr"/>
                      <a:r>
                        <a:rPr lang="fa-IR" dirty="0" smtClean="0"/>
                        <a:t>11.31</a:t>
                      </a:r>
                      <a:endParaRPr lang="en-US" dirty="0"/>
                    </a:p>
                  </a:txBody>
                  <a:tcPr/>
                </a:tc>
                <a:tc>
                  <a:txBody>
                    <a:bodyPr/>
                    <a:lstStyle/>
                    <a:p>
                      <a:pPr algn="ctr"/>
                      <a:r>
                        <a:rPr lang="fa-IR" dirty="0" smtClean="0"/>
                        <a:t>11.66</a:t>
                      </a:r>
                      <a:endParaRPr lang="en-US" dirty="0"/>
                    </a:p>
                  </a:txBody>
                  <a:tcPr/>
                </a:tc>
                <a:tc>
                  <a:txBody>
                    <a:bodyPr/>
                    <a:lstStyle/>
                    <a:p>
                      <a:pPr algn="ctr"/>
                      <a:r>
                        <a:rPr lang="fa-IR" dirty="0" smtClean="0"/>
                        <a:t>12.73</a:t>
                      </a:r>
                      <a:endParaRPr lang="en-US" dirty="0"/>
                    </a:p>
                  </a:txBody>
                  <a:tcPr/>
                </a:tc>
                <a:tc>
                  <a:txBody>
                    <a:bodyPr/>
                    <a:lstStyle/>
                    <a:p>
                      <a:pPr algn="ctr"/>
                      <a:r>
                        <a:rPr lang="fa-IR" dirty="0" smtClean="0"/>
                        <a:t>14.59</a:t>
                      </a:r>
                      <a:endParaRPr lang="en-US" dirty="0"/>
                    </a:p>
                  </a:txBody>
                  <a:tcPr/>
                </a:tc>
                <a:tc>
                  <a:txBody>
                    <a:bodyPr/>
                    <a:lstStyle/>
                    <a:p>
                      <a:pPr algn="r"/>
                      <a:r>
                        <a:rPr lang="fa-IR" dirty="0" smtClean="0"/>
                        <a:t>میزان متوسط مصرف سموم (هکتار/کیلو گرم)در </a:t>
                      </a:r>
                      <a:r>
                        <a:rPr lang="fa-IR" dirty="0" smtClean="0"/>
                        <a:t>سالهای</a:t>
                      </a:r>
                    </a:p>
                    <a:p>
                      <a:pPr algn="r"/>
                      <a:r>
                        <a:rPr lang="fa-IR" dirty="0" smtClean="0"/>
                        <a:t>(</a:t>
                      </a:r>
                      <a:r>
                        <a:rPr lang="fa-IR" dirty="0" smtClean="0"/>
                        <a:t>2017-1990)</a:t>
                      </a:r>
                      <a:endParaRPr lang="en-US" dirty="0"/>
                    </a:p>
                  </a:txBody>
                  <a:tcPr/>
                </a:tc>
                <a:extLst>
                  <a:ext uri="{0D108BD9-81ED-4DB2-BD59-A6C34878D82A}">
                    <a16:rowId xmlns:a16="http://schemas.microsoft.com/office/drawing/2014/main" val="2251571161"/>
                  </a:ext>
                </a:extLst>
              </a:tr>
            </a:tbl>
          </a:graphicData>
        </a:graphic>
      </p:graphicFrame>
      <p:sp>
        <p:nvSpPr>
          <p:cNvPr id="9" name="TextBox 8"/>
          <p:cNvSpPr txBox="1"/>
          <p:nvPr/>
        </p:nvSpPr>
        <p:spPr>
          <a:xfrm flipH="1">
            <a:off x="10058399" y="5438160"/>
            <a:ext cx="1162593" cy="369332"/>
          </a:xfrm>
          <a:prstGeom prst="rect">
            <a:avLst/>
          </a:prstGeom>
          <a:noFill/>
        </p:spPr>
        <p:txBody>
          <a:bodyPr wrap="square" rtlCol="0">
            <a:spAutoFit/>
          </a:bodyPr>
          <a:lstStyle/>
          <a:p>
            <a:pPr algn="r"/>
            <a:r>
              <a:rPr lang="en-US" dirty="0" err="1" smtClean="0"/>
              <a:t>Fao</a:t>
            </a:r>
            <a:r>
              <a:rPr lang="en-US" dirty="0" smtClean="0"/>
              <a:t>:</a:t>
            </a:r>
            <a:r>
              <a:rPr lang="fa-IR" dirty="0" smtClean="0"/>
              <a:t>ماخذ</a:t>
            </a:r>
            <a:endParaRPr lang="en-US" dirty="0"/>
          </a:p>
        </p:txBody>
      </p:sp>
    </p:spTree>
    <p:extLst>
      <p:ext uri="{BB962C8B-B14F-4D97-AF65-F5344CB8AC3E}">
        <p14:creationId xmlns:p14="http://schemas.microsoft.com/office/powerpoint/2010/main" val="2627584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cs typeface="B Titr" panose="00000700000000000000" pitchFamily="2" charset="-78"/>
              </a:rPr>
              <a:t>وضعیت فعلی تولید ومصرف سموم در ایران </a:t>
            </a:r>
            <a:endParaRPr lang="en-US" sz="36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9935734"/>
              </p:ext>
            </p:extLst>
          </p:nvPr>
        </p:nvGraphicFramePr>
        <p:xfrm>
          <a:off x="1295401" y="1959429"/>
          <a:ext cx="9742710" cy="1614213"/>
        </p:xfrm>
        <a:graphic>
          <a:graphicData uri="http://schemas.openxmlformats.org/drawingml/2006/table">
            <a:tbl>
              <a:tblPr firstRow="1" bandRow="1">
                <a:tableStyleId>{7DF18680-E054-41AD-8BC1-D1AEF772440D}</a:tableStyleId>
              </a:tblPr>
              <a:tblGrid>
                <a:gridCol w="1560356">
                  <a:extLst>
                    <a:ext uri="{9D8B030D-6E8A-4147-A177-3AD203B41FA5}">
                      <a16:colId xmlns:a16="http://schemas.microsoft.com/office/drawing/2014/main" val="3904250175"/>
                    </a:ext>
                  </a:extLst>
                </a:gridCol>
                <a:gridCol w="1898305">
                  <a:extLst>
                    <a:ext uri="{9D8B030D-6E8A-4147-A177-3AD203B41FA5}">
                      <a16:colId xmlns:a16="http://schemas.microsoft.com/office/drawing/2014/main" val="3356500452"/>
                    </a:ext>
                  </a:extLst>
                </a:gridCol>
                <a:gridCol w="1605347">
                  <a:extLst>
                    <a:ext uri="{9D8B030D-6E8A-4147-A177-3AD203B41FA5}">
                      <a16:colId xmlns:a16="http://schemas.microsoft.com/office/drawing/2014/main" val="294964753"/>
                    </a:ext>
                  </a:extLst>
                </a:gridCol>
                <a:gridCol w="1720112">
                  <a:extLst>
                    <a:ext uri="{9D8B030D-6E8A-4147-A177-3AD203B41FA5}">
                      <a16:colId xmlns:a16="http://schemas.microsoft.com/office/drawing/2014/main" val="1994190300"/>
                    </a:ext>
                  </a:extLst>
                </a:gridCol>
                <a:gridCol w="990783">
                  <a:extLst>
                    <a:ext uri="{9D8B030D-6E8A-4147-A177-3AD203B41FA5}">
                      <a16:colId xmlns:a16="http://schemas.microsoft.com/office/drawing/2014/main" val="1390436950"/>
                    </a:ext>
                  </a:extLst>
                </a:gridCol>
                <a:gridCol w="1327872">
                  <a:extLst>
                    <a:ext uri="{9D8B030D-6E8A-4147-A177-3AD203B41FA5}">
                      <a16:colId xmlns:a16="http://schemas.microsoft.com/office/drawing/2014/main" val="1286571267"/>
                    </a:ext>
                  </a:extLst>
                </a:gridCol>
                <a:gridCol w="639935">
                  <a:extLst>
                    <a:ext uri="{9D8B030D-6E8A-4147-A177-3AD203B41FA5}">
                      <a16:colId xmlns:a16="http://schemas.microsoft.com/office/drawing/2014/main" val="2124441415"/>
                    </a:ext>
                  </a:extLst>
                </a:gridCol>
              </a:tblGrid>
              <a:tr h="949537">
                <a:tc>
                  <a:txBody>
                    <a:bodyPr/>
                    <a:lstStyle/>
                    <a:p>
                      <a:pPr algn="r"/>
                      <a:r>
                        <a:rPr lang="fa-IR" b="1" dirty="0" smtClean="0">
                          <a:cs typeface="B Nazanin" panose="00000400000000000000" pitchFamily="2" charset="-78"/>
                        </a:rPr>
                        <a:t>درصد تولید داخلی نسبت به نیاز</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میزان نیاز(تن)</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تولید سال 97</a:t>
                      </a:r>
                      <a:r>
                        <a:rPr lang="fa-IR" b="1" baseline="0" dirty="0" smtClean="0">
                          <a:cs typeface="B Nazanin" panose="00000400000000000000" pitchFamily="2" charset="-78"/>
                        </a:rPr>
                        <a:t>(تن)</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ظرفیت اسمی</a:t>
                      </a:r>
                      <a:r>
                        <a:rPr lang="fa-IR" b="1" baseline="0" dirty="0" smtClean="0">
                          <a:cs typeface="B Nazanin" panose="00000400000000000000" pitchFamily="2" charset="-78"/>
                        </a:rPr>
                        <a:t> (تن)</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تعداد واحد</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موضوع</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ردیف</a:t>
                      </a:r>
                      <a:endParaRPr lang="en-US" b="1" dirty="0">
                        <a:cs typeface="B Nazanin" panose="00000400000000000000" pitchFamily="2" charset="-78"/>
                      </a:endParaRPr>
                    </a:p>
                  </a:txBody>
                  <a:tcPr/>
                </a:tc>
                <a:extLst>
                  <a:ext uri="{0D108BD9-81ED-4DB2-BD59-A6C34878D82A}">
                    <a16:rowId xmlns:a16="http://schemas.microsoft.com/office/drawing/2014/main" val="3656703760"/>
                  </a:ext>
                </a:extLst>
              </a:tr>
              <a:tr h="664676">
                <a:tc>
                  <a:txBody>
                    <a:bodyPr/>
                    <a:lstStyle/>
                    <a:p>
                      <a:pPr algn="r"/>
                      <a:r>
                        <a:rPr lang="fa-IR" b="1" dirty="0" smtClean="0">
                          <a:cs typeface="B Nazanin" panose="00000400000000000000" pitchFamily="2" charset="-78"/>
                        </a:rPr>
                        <a:t>70-60</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30000-25000</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18000</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300000</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64</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تولید کنندگان داخلی سموم</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1</a:t>
                      </a:r>
                      <a:endParaRPr lang="en-US" b="1" dirty="0">
                        <a:cs typeface="B Nazanin" panose="00000400000000000000" pitchFamily="2" charset="-78"/>
                      </a:endParaRPr>
                    </a:p>
                  </a:txBody>
                  <a:tcPr/>
                </a:tc>
                <a:extLst>
                  <a:ext uri="{0D108BD9-81ED-4DB2-BD59-A6C34878D82A}">
                    <a16:rowId xmlns:a16="http://schemas.microsoft.com/office/drawing/2014/main" val="2809300904"/>
                  </a:ext>
                </a:extLst>
              </a:tr>
            </a:tbl>
          </a:graphicData>
        </a:graphic>
      </p:graphicFrame>
      <p:sp>
        <p:nvSpPr>
          <p:cNvPr id="6" name="TextBox 5"/>
          <p:cNvSpPr txBox="1"/>
          <p:nvPr/>
        </p:nvSpPr>
        <p:spPr>
          <a:xfrm>
            <a:off x="1295401" y="3573642"/>
            <a:ext cx="9742710" cy="1815882"/>
          </a:xfrm>
          <a:prstGeom prst="rect">
            <a:avLst/>
          </a:prstGeom>
          <a:noFill/>
        </p:spPr>
        <p:txBody>
          <a:bodyPr wrap="square" rtlCol="0">
            <a:spAutoFit/>
          </a:bodyPr>
          <a:lstStyle/>
          <a:p>
            <a:pPr algn="just" rtl="1"/>
            <a:r>
              <a:rPr lang="fa-IR" sz="2800" b="1" dirty="0" smtClean="0">
                <a:cs typeface="B Nazanin" panose="00000400000000000000" pitchFamily="2" charset="-78"/>
              </a:rPr>
              <a:t>سالانه </a:t>
            </a:r>
            <a:r>
              <a:rPr lang="fa-IR" sz="2800" b="1" dirty="0">
                <a:cs typeface="B Nazanin" panose="00000400000000000000" pitchFamily="2" charset="-78"/>
              </a:rPr>
              <a:t>در سطحي حدود 12 ميليون هكتار مبارزه شيميايي با آفات با استفاده از سموم ثبت شده صورت می پذیرد</a:t>
            </a:r>
          </a:p>
          <a:p>
            <a:pPr algn="r"/>
            <a:r>
              <a:rPr lang="fa-IR" sz="2800" b="1" dirty="0" smtClean="0">
                <a:cs typeface="B Nazanin" panose="00000400000000000000" pitchFamily="2" charset="-78"/>
              </a:rPr>
              <a:t>از </a:t>
            </a:r>
            <a:r>
              <a:rPr lang="fa-IR" sz="2800" b="1" dirty="0">
                <a:cs typeface="B Nazanin" panose="00000400000000000000" pitchFamily="2" charset="-78"/>
              </a:rPr>
              <a:t>ابتدای سال </a:t>
            </a:r>
            <a:r>
              <a:rPr lang="fa-IR" sz="2800" b="1" dirty="0" smtClean="0">
                <a:cs typeface="B Nazanin" panose="00000400000000000000" pitchFamily="2" charset="-78"/>
              </a:rPr>
              <a:t>تاکنون </a:t>
            </a:r>
            <a:r>
              <a:rPr lang="fa-IR" sz="2800" b="1" dirty="0">
                <a:cs typeface="B Nazanin" panose="00000400000000000000" pitchFamily="2" charset="-78"/>
              </a:rPr>
              <a:t>نیز 27800 تن سم </a:t>
            </a:r>
            <a:r>
              <a:rPr lang="fa-IR" sz="2800" b="1" dirty="0" smtClean="0">
                <a:cs typeface="B Nazanin" panose="00000400000000000000" pitchFamily="2" charset="-78"/>
              </a:rPr>
              <a:t>تکنیکال </a:t>
            </a:r>
            <a:r>
              <a:rPr lang="fa-IR" sz="2800" b="1" dirty="0">
                <a:cs typeface="B Nazanin" panose="00000400000000000000" pitchFamily="2" charset="-78"/>
              </a:rPr>
              <a:t>و سم </a:t>
            </a:r>
            <a:r>
              <a:rPr lang="fa-IR" sz="2800" b="1" dirty="0" smtClean="0">
                <a:cs typeface="B Nazanin" panose="00000400000000000000" pitchFamily="2" charset="-78"/>
              </a:rPr>
              <a:t>آماده </a:t>
            </a:r>
            <a:r>
              <a:rPr lang="fa-IR" sz="2800" b="1" dirty="0">
                <a:cs typeface="B Nazanin" panose="00000400000000000000" pitchFamily="2" charset="-78"/>
              </a:rPr>
              <a:t>مصرف وارد کشور </a:t>
            </a:r>
            <a:r>
              <a:rPr lang="fa-IR" sz="2800" b="1" dirty="0" smtClean="0">
                <a:cs typeface="B Nazanin" panose="00000400000000000000" pitchFamily="2" charset="-78"/>
              </a:rPr>
              <a:t>شده است.</a:t>
            </a:r>
            <a:endParaRPr lang="en-US" sz="2800" b="1" dirty="0">
              <a:cs typeface="B Nazanin" panose="00000400000000000000" pitchFamily="2" charset="-78"/>
            </a:endParaRPr>
          </a:p>
        </p:txBody>
      </p:sp>
    </p:spTree>
    <p:extLst>
      <p:ext uri="{BB962C8B-B14F-4D97-AF65-F5344CB8AC3E}">
        <p14:creationId xmlns:p14="http://schemas.microsoft.com/office/powerpoint/2010/main" val="1760675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7"/>
            <a:ext cx="8153400" cy="1593351"/>
          </a:xfrm>
        </p:spPr>
        <p:txBody>
          <a:bodyPr>
            <a:normAutofit/>
          </a:bodyPr>
          <a:lstStyle/>
          <a:p>
            <a:pPr algn="r">
              <a:defRPr/>
            </a:pPr>
            <a:r>
              <a:rPr lang="fa-IR" sz="3600" b="1" dirty="0" smtClean="0">
                <a:cs typeface="B Titr" panose="00000700000000000000" pitchFamily="2" charset="-78"/>
              </a:rPr>
              <a:t>بالاترین مقدار مجاز باقیمانده سموم</a:t>
            </a:r>
            <a:endParaRPr lang="en-US" sz="3600" b="1" dirty="0">
              <a:cs typeface="B Titr" panose="00000700000000000000" pitchFamily="2" charset="-78"/>
            </a:endParaRPr>
          </a:p>
        </p:txBody>
      </p:sp>
      <p:sp>
        <p:nvSpPr>
          <p:cNvPr id="3" name="Content Placeholder 2"/>
          <p:cNvSpPr>
            <a:spLocks noGrp="1"/>
          </p:cNvSpPr>
          <p:nvPr>
            <p:ph idx="1"/>
          </p:nvPr>
        </p:nvSpPr>
        <p:spPr>
          <a:xfrm>
            <a:off x="1981200" y="2037806"/>
            <a:ext cx="8599714" cy="4058194"/>
          </a:xfrm>
        </p:spPr>
        <p:txBody>
          <a:bodyPr/>
          <a:lstStyle/>
          <a:p>
            <a:pPr algn="r" rtl="1">
              <a:defRPr/>
            </a:pPr>
            <a:endParaRPr lang="fa-IR" sz="2400" dirty="0" smtClean="0"/>
          </a:p>
          <a:p>
            <a:pPr algn="just" rtl="1">
              <a:defRPr/>
            </a:pPr>
            <a:r>
              <a:rPr lang="en-US" b="1" dirty="0" smtClean="0">
                <a:cs typeface="B Nazanin" panose="00000400000000000000" pitchFamily="2" charset="-78"/>
              </a:rPr>
              <a:t>MRL</a:t>
            </a:r>
            <a:r>
              <a:rPr lang="fa-IR" b="1" dirty="0">
                <a:cs typeface="B Nazanin" panose="00000400000000000000" pitchFamily="2" charset="-78"/>
              </a:rPr>
              <a:t>بالاترین مقدارمجازباقیمانده سموم کشاورزی درماده غذایی است و مقادیر بیشترازآن غیرمجاز می باشد.</a:t>
            </a:r>
            <a:endParaRPr lang="en-US" b="1" dirty="0">
              <a:cs typeface="B Nazanin" panose="00000400000000000000" pitchFamily="2" charset="-78"/>
            </a:endParaRPr>
          </a:p>
          <a:p>
            <a:pPr algn="just" rtl="1">
              <a:defRPr/>
            </a:pPr>
            <a:r>
              <a:rPr lang="fa-IR" b="1" dirty="0" smtClean="0">
                <a:cs typeface="B Nazanin" panose="00000400000000000000" pitchFamily="2" charset="-78"/>
              </a:rPr>
              <a:t>بیشینه </a:t>
            </a:r>
            <a:r>
              <a:rPr lang="fa-IR" b="1" dirty="0">
                <a:cs typeface="B Nazanin" panose="00000400000000000000" pitchFamily="2" charset="-78"/>
              </a:rPr>
              <a:t>باقیمانده سموم درمواد غذایی درهرکشورباتوجه به نوع سموم مورداستفاده درمحصولات غذایی و همچنین میزان مصرف هرنوع ماده غذایی دران کشور مشخص می شود.</a:t>
            </a:r>
          </a:p>
          <a:p>
            <a:pPr algn="r" rtl="1">
              <a:defRPr/>
            </a:pPr>
            <a:r>
              <a:rPr lang="en-US" b="1" dirty="0" smtClean="0">
                <a:cs typeface="B Nazanin" panose="00000400000000000000" pitchFamily="2" charset="-78"/>
              </a:rPr>
              <a:t>MRL </a:t>
            </a:r>
            <a:r>
              <a:rPr lang="fa-IR" b="1" dirty="0">
                <a:cs typeface="B Nazanin" panose="00000400000000000000" pitchFamily="2" charset="-78"/>
              </a:rPr>
              <a:t>براساس </a:t>
            </a:r>
            <a:r>
              <a:rPr lang="en-US" b="1" dirty="0">
                <a:cs typeface="B Nazanin" panose="00000400000000000000" pitchFamily="2" charset="-78"/>
              </a:rPr>
              <a:t>mg/kg </a:t>
            </a:r>
            <a:r>
              <a:rPr lang="fa-IR" b="1" dirty="0">
                <a:cs typeface="B Nazanin" panose="00000400000000000000" pitchFamily="2" charset="-78"/>
              </a:rPr>
              <a:t>یا همان </a:t>
            </a:r>
            <a:r>
              <a:rPr lang="en-US" b="1" dirty="0">
                <a:cs typeface="B Nazanin" panose="00000400000000000000" pitchFamily="2" charset="-78"/>
              </a:rPr>
              <a:t>ppm</a:t>
            </a:r>
            <a:r>
              <a:rPr lang="fa-IR" b="1" dirty="0" smtClean="0">
                <a:cs typeface="B Nazanin" panose="00000400000000000000" pitchFamily="2" charset="-78"/>
              </a:rPr>
              <a:t>بیان </a:t>
            </a:r>
            <a:r>
              <a:rPr lang="fa-IR" b="1" dirty="0">
                <a:cs typeface="B Nazanin" panose="00000400000000000000" pitchFamily="2" charset="-78"/>
              </a:rPr>
              <a:t>می شود</a:t>
            </a:r>
            <a:r>
              <a:rPr lang="fa-IR" b="1" dirty="0" smtClean="0">
                <a:cs typeface="B Nazanin" panose="00000400000000000000" pitchFamily="2" charset="-78"/>
              </a:rPr>
              <a:t>.</a:t>
            </a:r>
          </a:p>
          <a:p>
            <a:pPr rtl="1">
              <a:defRPr/>
            </a:pPr>
            <a:r>
              <a:rPr lang="en-US" b="1" dirty="0">
                <a:cs typeface="B Nazanin" panose="00000400000000000000" pitchFamily="2" charset="-78"/>
              </a:rPr>
              <a:t>MRL ( maximum residue levels)</a:t>
            </a:r>
          </a:p>
        </p:txBody>
      </p:sp>
    </p:spTree>
    <p:extLst>
      <p:ext uri="{BB962C8B-B14F-4D97-AF65-F5344CB8AC3E}">
        <p14:creationId xmlns:p14="http://schemas.microsoft.com/office/powerpoint/2010/main" val="276283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210" y="653143"/>
            <a:ext cx="10633167" cy="1037546"/>
          </a:xfrm>
        </p:spPr>
        <p:txBody>
          <a:bodyPr>
            <a:normAutofit fontScale="90000"/>
          </a:bodyPr>
          <a:lstStyle/>
          <a:p>
            <a:pPr algn="r"/>
            <a:r>
              <a:rPr lang="fa-IR" sz="1600" dirty="0" smtClean="0">
                <a:cs typeface="B Titr" panose="00000700000000000000" pitchFamily="2" charset="-78"/>
              </a:rPr>
              <a:t>جهت برخی از </a:t>
            </a:r>
            <a:r>
              <a:rPr lang="fa-IR" sz="1600" dirty="0">
                <a:cs typeface="B Titr" panose="00000700000000000000" pitchFamily="2" charset="-78"/>
              </a:rPr>
              <a:t>محصولات از قبیل میوه های گرمسیری و نیمه </a:t>
            </a:r>
            <a:r>
              <a:rPr lang="fa-IR" sz="1600" dirty="0" smtClean="0">
                <a:cs typeface="B Titr" panose="00000700000000000000" pitchFamily="2" charset="-78"/>
              </a:rPr>
              <a:t>گرمسیری،صیفی جات ،سبزیهای غده ای و برگی، حبوبات،میوه های سردسیری ،دانه های روغنی و غلات استاندترد مرز بیشنه آفت کشها تدوین گردیده است.</a:t>
            </a:r>
            <a:r>
              <a:rPr lang="fa-IR" sz="2400" dirty="0">
                <a:cs typeface="B Titr" panose="00000700000000000000" pitchFamily="2" charset="-78"/>
              </a:rPr>
              <a:t/>
            </a:r>
            <a:br>
              <a:rPr lang="fa-IR" sz="2400" dirty="0">
                <a:cs typeface="B Titr" panose="00000700000000000000" pitchFamily="2" charset="-78"/>
              </a:rPr>
            </a:br>
            <a:r>
              <a:rPr lang="fa-IR" sz="2000" dirty="0" smtClean="0">
                <a:cs typeface="B Titr" panose="00000700000000000000" pitchFamily="2" charset="-78"/>
              </a:rPr>
              <a:t>مرز </a:t>
            </a:r>
            <a:r>
              <a:rPr lang="fa-IR" sz="2000" dirty="0">
                <a:cs typeface="B Titr" panose="00000700000000000000" pitchFamily="2" charset="-78"/>
              </a:rPr>
              <a:t>بیشینه مانده آفت کشها در میوه های گرمسیری و نیمه </a:t>
            </a:r>
            <a:r>
              <a:rPr lang="fa-IR" sz="2000" dirty="0" smtClean="0">
                <a:cs typeface="B Titr" panose="00000700000000000000" pitchFamily="2" charset="-78"/>
              </a:rPr>
              <a:t>گرمسیری</a:t>
            </a:r>
            <a:br>
              <a:rPr lang="fa-IR" sz="2000" dirty="0" smtClean="0">
                <a:cs typeface="B Titr" panose="00000700000000000000" pitchFamily="2" charset="-78"/>
              </a:rPr>
            </a:br>
            <a:r>
              <a:rPr lang="fa-IR" sz="2000" dirty="0" smtClean="0">
                <a:cs typeface="B Titr" panose="00000700000000000000" pitchFamily="2" charset="-78"/>
              </a:rPr>
              <a:t>(استاندارد</a:t>
            </a:r>
            <a:r>
              <a:rPr lang="fa-IR" sz="2000" dirty="0">
                <a:cs typeface="B Titr" panose="00000700000000000000" pitchFamily="2" charset="-78"/>
              </a:rPr>
              <a:t>13118</a:t>
            </a:r>
            <a:r>
              <a:rPr lang="fa-IR" sz="2000" dirty="0" smtClean="0">
                <a:cs typeface="B Titr" panose="00000700000000000000" pitchFamily="2" charset="-78"/>
              </a:rPr>
              <a:t> )</a:t>
            </a:r>
            <a:endParaRPr lang="en-US" sz="20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6557824"/>
              </p:ext>
            </p:extLst>
          </p:nvPr>
        </p:nvGraphicFramePr>
        <p:xfrm>
          <a:off x="940528" y="1815737"/>
          <a:ext cx="10413272" cy="4297680"/>
        </p:xfrm>
        <a:graphic>
          <a:graphicData uri="http://schemas.openxmlformats.org/drawingml/2006/table">
            <a:tbl>
              <a:tblPr firstRow="1" bandRow="1">
                <a:tableStyleId>{21E4AEA4-8DFA-4A89-87EB-49C32662AFE0}</a:tableStyleId>
              </a:tblPr>
              <a:tblGrid>
                <a:gridCol w="1217539">
                  <a:extLst>
                    <a:ext uri="{9D8B030D-6E8A-4147-A177-3AD203B41FA5}">
                      <a16:colId xmlns:a16="http://schemas.microsoft.com/office/drawing/2014/main" val="871348720"/>
                    </a:ext>
                  </a:extLst>
                </a:gridCol>
                <a:gridCol w="865115">
                  <a:extLst>
                    <a:ext uri="{9D8B030D-6E8A-4147-A177-3AD203B41FA5}">
                      <a16:colId xmlns:a16="http://schemas.microsoft.com/office/drawing/2014/main" val="1085733102"/>
                    </a:ext>
                  </a:extLst>
                </a:gridCol>
                <a:gridCol w="1041327">
                  <a:extLst>
                    <a:ext uri="{9D8B030D-6E8A-4147-A177-3AD203B41FA5}">
                      <a16:colId xmlns:a16="http://schemas.microsoft.com/office/drawing/2014/main" val="3193147284"/>
                    </a:ext>
                  </a:extLst>
                </a:gridCol>
                <a:gridCol w="1041327">
                  <a:extLst>
                    <a:ext uri="{9D8B030D-6E8A-4147-A177-3AD203B41FA5}">
                      <a16:colId xmlns:a16="http://schemas.microsoft.com/office/drawing/2014/main" val="4187572242"/>
                    </a:ext>
                  </a:extLst>
                </a:gridCol>
                <a:gridCol w="1041327">
                  <a:extLst>
                    <a:ext uri="{9D8B030D-6E8A-4147-A177-3AD203B41FA5}">
                      <a16:colId xmlns:a16="http://schemas.microsoft.com/office/drawing/2014/main" val="3524573537"/>
                    </a:ext>
                  </a:extLst>
                </a:gridCol>
                <a:gridCol w="1041327">
                  <a:extLst>
                    <a:ext uri="{9D8B030D-6E8A-4147-A177-3AD203B41FA5}">
                      <a16:colId xmlns:a16="http://schemas.microsoft.com/office/drawing/2014/main" val="2533071156"/>
                    </a:ext>
                  </a:extLst>
                </a:gridCol>
                <a:gridCol w="877475">
                  <a:extLst>
                    <a:ext uri="{9D8B030D-6E8A-4147-A177-3AD203B41FA5}">
                      <a16:colId xmlns:a16="http://schemas.microsoft.com/office/drawing/2014/main" val="1407952299"/>
                    </a:ext>
                  </a:extLst>
                </a:gridCol>
                <a:gridCol w="944310">
                  <a:extLst>
                    <a:ext uri="{9D8B030D-6E8A-4147-A177-3AD203B41FA5}">
                      <a16:colId xmlns:a16="http://schemas.microsoft.com/office/drawing/2014/main" val="3909652624"/>
                    </a:ext>
                  </a:extLst>
                </a:gridCol>
                <a:gridCol w="1649016">
                  <a:extLst>
                    <a:ext uri="{9D8B030D-6E8A-4147-A177-3AD203B41FA5}">
                      <a16:colId xmlns:a16="http://schemas.microsoft.com/office/drawing/2014/main" val="34910478"/>
                    </a:ext>
                  </a:extLst>
                </a:gridCol>
                <a:gridCol w="694509">
                  <a:extLst>
                    <a:ext uri="{9D8B030D-6E8A-4147-A177-3AD203B41FA5}">
                      <a16:colId xmlns:a16="http://schemas.microsoft.com/office/drawing/2014/main" val="728698627"/>
                    </a:ext>
                  </a:extLst>
                </a:gridCol>
              </a:tblGrid>
              <a:tr h="630679">
                <a:tc>
                  <a:txBody>
                    <a:bodyPr/>
                    <a:lstStyle/>
                    <a:p>
                      <a:pPr algn="r"/>
                      <a:r>
                        <a:rPr lang="fa-IR" dirty="0" smtClean="0"/>
                        <a:t>قارچ خوراکی</a:t>
                      </a:r>
                      <a:endParaRPr lang="en-US" dirty="0"/>
                    </a:p>
                  </a:txBody>
                  <a:tcPr/>
                </a:tc>
                <a:tc>
                  <a:txBody>
                    <a:bodyPr/>
                    <a:lstStyle/>
                    <a:p>
                      <a:pPr algn="r"/>
                      <a:r>
                        <a:rPr lang="fa-IR" dirty="0" smtClean="0"/>
                        <a:t>چای</a:t>
                      </a:r>
                      <a:endParaRPr lang="en-US" dirty="0"/>
                    </a:p>
                  </a:txBody>
                  <a:tcPr/>
                </a:tc>
                <a:tc>
                  <a:txBody>
                    <a:bodyPr/>
                    <a:lstStyle/>
                    <a:p>
                      <a:pPr algn="r"/>
                      <a:r>
                        <a:rPr lang="fa-IR" dirty="0" smtClean="0"/>
                        <a:t>موز</a:t>
                      </a:r>
                      <a:endParaRPr lang="en-US" dirty="0"/>
                    </a:p>
                  </a:txBody>
                  <a:tcPr/>
                </a:tc>
                <a:tc>
                  <a:txBody>
                    <a:bodyPr/>
                    <a:lstStyle/>
                    <a:p>
                      <a:pPr algn="r"/>
                      <a:r>
                        <a:rPr lang="fa-IR" dirty="0" smtClean="0"/>
                        <a:t>خرما</a:t>
                      </a:r>
                      <a:endParaRPr lang="en-US" dirty="0"/>
                    </a:p>
                  </a:txBody>
                  <a:tcPr/>
                </a:tc>
                <a:tc>
                  <a:txBody>
                    <a:bodyPr/>
                    <a:lstStyle/>
                    <a:p>
                      <a:pPr algn="r"/>
                      <a:r>
                        <a:rPr lang="fa-IR" dirty="0" smtClean="0"/>
                        <a:t>زیتون</a:t>
                      </a:r>
                      <a:endParaRPr lang="en-US" dirty="0"/>
                    </a:p>
                  </a:txBody>
                  <a:tcPr/>
                </a:tc>
                <a:tc>
                  <a:txBody>
                    <a:bodyPr/>
                    <a:lstStyle/>
                    <a:p>
                      <a:pPr algn="r"/>
                      <a:r>
                        <a:rPr lang="fa-IR" dirty="0" smtClean="0"/>
                        <a:t>مرکبات</a:t>
                      </a:r>
                      <a:endParaRPr lang="en-US" dirty="0"/>
                    </a:p>
                  </a:txBody>
                  <a:tcPr/>
                </a:tc>
                <a:tc>
                  <a:txBody>
                    <a:bodyPr/>
                    <a:lstStyle/>
                    <a:p>
                      <a:pPr algn="r"/>
                      <a:r>
                        <a:rPr lang="fa-IR" dirty="0" smtClean="0"/>
                        <a:t>انجیر</a:t>
                      </a:r>
                      <a:endParaRPr lang="en-US" dirty="0"/>
                    </a:p>
                  </a:txBody>
                  <a:tcPr/>
                </a:tc>
                <a:tc>
                  <a:txBody>
                    <a:bodyPr/>
                    <a:lstStyle/>
                    <a:p>
                      <a:pPr algn="r"/>
                      <a:r>
                        <a:rPr lang="fa-IR" dirty="0" smtClean="0"/>
                        <a:t>انار</a:t>
                      </a:r>
                      <a:endParaRPr lang="en-US" dirty="0"/>
                    </a:p>
                  </a:txBody>
                  <a:tcPr/>
                </a:tc>
                <a:tc>
                  <a:txBody>
                    <a:bodyPr/>
                    <a:lstStyle/>
                    <a:p>
                      <a:r>
                        <a:rPr lang="fa-IR" dirty="0" smtClean="0"/>
                        <a:t>نام عمومی آفت کش</a:t>
                      </a:r>
                      <a:endParaRPr lang="en-US" dirty="0"/>
                    </a:p>
                  </a:txBody>
                  <a:tcPr/>
                </a:tc>
                <a:tc>
                  <a:txBody>
                    <a:bodyPr/>
                    <a:lstStyle/>
                    <a:p>
                      <a:r>
                        <a:rPr lang="fa-IR" dirty="0" smtClean="0"/>
                        <a:t>ردیف</a:t>
                      </a:r>
                      <a:endParaRPr lang="en-US" dirty="0"/>
                    </a:p>
                  </a:txBody>
                  <a:tcPr/>
                </a:tc>
                <a:extLst>
                  <a:ext uri="{0D108BD9-81ED-4DB2-BD59-A6C34878D82A}">
                    <a16:rowId xmlns:a16="http://schemas.microsoft.com/office/drawing/2014/main" val="145803361"/>
                  </a:ext>
                </a:extLst>
              </a:tr>
              <a:tr h="365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آلاکلر</a:t>
                      </a:r>
                      <a:endParaRPr lang="en-US" dirty="0"/>
                    </a:p>
                  </a:txBody>
                  <a:tcPr/>
                </a:tc>
                <a:tc>
                  <a:txBody>
                    <a:bodyPr/>
                    <a:lstStyle/>
                    <a:p>
                      <a:r>
                        <a:rPr lang="fa-IR" dirty="0" smtClean="0"/>
                        <a:t>1</a:t>
                      </a:r>
                      <a:endParaRPr lang="en-US" dirty="0"/>
                    </a:p>
                  </a:txBody>
                  <a:tcPr/>
                </a:tc>
                <a:extLst>
                  <a:ext uri="{0D108BD9-81ED-4DB2-BD59-A6C34878D82A}">
                    <a16:rowId xmlns:a16="http://schemas.microsoft.com/office/drawing/2014/main" val="578134895"/>
                  </a:ext>
                </a:extLst>
              </a:tr>
              <a:tr h="365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بروموپروپیلات</a:t>
                      </a:r>
                      <a:endParaRPr lang="en-US" dirty="0"/>
                    </a:p>
                  </a:txBody>
                  <a:tcPr/>
                </a:tc>
                <a:tc>
                  <a:txBody>
                    <a:bodyPr/>
                    <a:lstStyle/>
                    <a:p>
                      <a:r>
                        <a:rPr lang="fa-IR" dirty="0" smtClean="0"/>
                        <a:t>2</a:t>
                      </a:r>
                      <a:endParaRPr lang="en-US" dirty="0"/>
                    </a:p>
                  </a:txBody>
                  <a:tcPr/>
                </a:tc>
                <a:extLst>
                  <a:ext uri="{0D108BD9-81ED-4DB2-BD59-A6C34878D82A}">
                    <a16:rowId xmlns:a16="http://schemas.microsoft.com/office/drawing/2014/main" val="3955348223"/>
                  </a:ext>
                </a:extLst>
              </a:tr>
              <a:tr h="365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بوپروفیزین</a:t>
                      </a:r>
                      <a:endParaRPr lang="en-US" dirty="0"/>
                    </a:p>
                  </a:txBody>
                  <a:tcPr/>
                </a:tc>
                <a:tc>
                  <a:txBody>
                    <a:bodyPr/>
                    <a:lstStyle/>
                    <a:p>
                      <a:r>
                        <a:rPr lang="fa-IR" dirty="0" smtClean="0"/>
                        <a:t>3</a:t>
                      </a:r>
                      <a:endParaRPr lang="en-US" dirty="0"/>
                    </a:p>
                  </a:txBody>
                  <a:tcPr/>
                </a:tc>
                <a:extLst>
                  <a:ext uri="{0D108BD9-81ED-4DB2-BD59-A6C34878D82A}">
                    <a16:rowId xmlns:a16="http://schemas.microsoft.com/office/drawing/2014/main" val="3343877161"/>
                  </a:ext>
                </a:extLst>
              </a:tr>
              <a:tr h="365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د.د.ت</a:t>
                      </a:r>
                      <a:endParaRPr lang="en-US" dirty="0"/>
                    </a:p>
                  </a:txBody>
                  <a:tcPr/>
                </a:tc>
                <a:tc>
                  <a:txBody>
                    <a:bodyPr/>
                    <a:lstStyle/>
                    <a:p>
                      <a:r>
                        <a:rPr lang="fa-IR" dirty="0" smtClean="0"/>
                        <a:t>4</a:t>
                      </a:r>
                      <a:endParaRPr lang="en-US" dirty="0"/>
                    </a:p>
                  </a:txBody>
                  <a:tcPr/>
                </a:tc>
                <a:extLst>
                  <a:ext uri="{0D108BD9-81ED-4DB2-BD59-A6C34878D82A}">
                    <a16:rowId xmlns:a16="http://schemas.microsoft.com/office/drawing/2014/main" val="2034010109"/>
                  </a:ext>
                </a:extLst>
              </a:tr>
              <a:tr h="365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دیازینون</a:t>
                      </a:r>
                      <a:endParaRPr lang="en-US" dirty="0"/>
                    </a:p>
                  </a:txBody>
                  <a:tcPr/>
                </a:tc>
                <a:tc>
                  <a:txBody>
                    <a:bodyPr/>
                    <a:lstStyle/>
                    <a:p>
                      <a:r>
                        <a:rPr lang="fa-IR" dirty="0" smtClean="0"/>
                        <a:t>5</a:t>
                      </a:r>
                      <a:endParaRPr lang="en-US" dirty="0"/>
                    </a:p>
                  </a:txBody>
                  <a:tcPr/>
                </a:tc>
                <a:extLst>
                  <a:ext uri="{0D108BD9-81ED-4DB2-BD59-A6C34878D82A}">
                    <a16:rowId xmlns:a16="http://schemas.microsoft.com/office/drawing/2014/main" val="2826707112"/>
                  </a:ext>
                </a:extLst>
              </a:tr>
              <a:tr h="365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اتیون</a:t>
                      </a:r>
                      <a:endParaRPr lang="en-US" dirty="0"/>
                    </a:p>
                  </a:txBody>
                  <a:tcPr/>
                </a:tc>
                <a:tc>
                  <a:txBody>
                    <a:bodyPr/>
                    <a:lstStyle/>
                    <a:p>
                      <a:r>
                        <a:rPr lang="fa-IR" dirty="0" smtClean="0"/>
                        <a:t>6</a:t>
                      </a:r>
                      <a:endParaRPr lang="en-US" dirty="0"/>
                    </a:p>
                  </a:txBody>
                  <a:tcPr/>
                </a:tc>
                <a:extLst>
                  <a:ext uri="{0D108BD9-81ED-4DB2-BD59-A6C34878D82A}">
                    <a16:rowId xmlns:a16="http://schemas.microsoft.com/office/drawing/2014/main" val="980946475"/>
                  </a:ext>
                </a:extLst>
              </a:tr>
              <a:tr h="365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پرمترین</a:t>
                      </a:r>
                      <a:endParaRPr lang="en-US" dirty="0"/>
                    </a:p>
                  </a:txBody>
                  <a:tcPr/>
                </a:tc>
                <a:tc>
                  <a:txBody>
                    <a:bodyPr/>
                    <a:lstStyle/>
                    <a:p>
                      <a:r>
                        <a:rPr lang="fa-IR" dirty="0" smtClean="0"/>
                        <a:t>7</a:t>
                      </a:r>
                      <a:endParaRPr lang="en-US" dirty="0"/>
                    </a:p>
                  </a:txBody>
                  <a:tcPr/>
                </a:tc>
                <a:extLst>
                  <a:ext uri="{0D108BD9-81ED-4DB2-BD59-A6C34878D82A}">
                    <a16:rowId xmlns:a16="http://schemas.microsoft.com/office/drawing/2014/main" val="3563616670"/>
                  </a:ext>
                </a:extLst>
              </a:tr>
              <a:tr h="365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پریمیفوس متیل</a:t>
                      </a:r>
                      <a:endParaRPr lang="en-US" dirty="0"/>
                    </a:p>
                  </a:txBody>
                  <a:tcPr/>
                </a:tc>
                <a:tc>
                  <a:txBody>
                    <a:bodyPr/>
                    <a:lstStyle/>
                    <a:p>
                      <a:r>
                        <a:rPr lang="fa-IR" dirty="0" smtClean="0"/>
                        <a:t>8</a:t>
                      </a:r>
                      <a:endParaRPr lang="en-US" dirty="0"/>
                    </a:p>
                  </a:txBody>
                  <a:tcPr/>
                </a:tc>
                <a:extLst>
                  <a:ext uri="{0D108BD9-81ED-4DB2-BD59-A6C34878D82A}">
                    <a16:rowId xmlns:a16="http://schemas.microsoft.com/office/drawing/2014/main" val="2271072737"/>
                  </a:ext>
                </a:extLst>
              </a:tr>
              <a:tr h="365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0.02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دلتا مترین </a:t>
                      </a:r>
                      <a:endParaRPr lang="en-US" dirty="0"/>
                    </a:p>
                  </a:txBody>
                  <a:tcPr/>
                </a:tc>
                <a:tc>
                  <a:txBody>
                    <a:bodyPr/>
                    <a:lstStyle/>
                    <a:p>
                      <a:r>
                        <a:rPr lang="fa-IR" dirty="0" smtClean="0"/>
                        <a:t>9</a:t>
                      </a:r>
                      <a:endParaRPr lang="en-US" dirty="0"/>
                    </a:p>
                  </a:txBody>
                  <a:tcPr/>
                </a:tc>
                <a:extLst>
                  <a:ext uri="{0D108BD9-81ED-4DB2-BD59-A6C34878D82A}">
                    <a16:rowId xmlns:a16="http://schemas.microsoft.com/office/drawing/2014/main" val="2838769524"/>
                  </a:ext>
                </a:extLst>
              </a:tr>
              <a:tr h="365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7</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مالاتیون </a:t>
                      </a:r>
                      <a:endParaRPr lang="en-US" dirty="0"/>
                    </a:p>
                  </a:txBody>
                  <a:tcPr/>
                </a:tc>
                <a:tc>
                  <a:txBody>
                    <a:bodyPr/>
                    <a:lstStyle/>
                    <a:p>
                      <a:r>
                        <a:rPr lang="fa-IR" dirty="0" smtClean="0"/>
                        <a:t>10</a:t>
                      </a:r>
                      <a:endParaRPr lang="en-US" dirty="0"/>
                    </a:p>
                  </a:txBody>
                  <a:tcPr/>
                </a:tc>
                <a:extLst>
                  <a:ext uri="{0D108BD9-81ED-4DB2-BD59-A6C34878D82A}">
                    <a16:rowId xmlns:a16="http://schemas.microsoft.com/office/drawing/2014/main" val="3999050241"/>
                  </a:ext>
                </a:extLst>
              </a:tr>
            </a:tbl>
          </a:graphicData>
        </a:graphic>
      </p:graphicFrame>
    </p:spTree>
    <p:extLst>
      <p:ext uri="{BB962C8B-B14F-4D97-AF65-F5344CB8AC3E}">
        <p14:creationId xmlns:p14="http://schemas.microsoft.com/office/powerpoint/2010/main" val="1343141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6" y="982132"/>
            <a:ext cx="9263741" cy="807479"/>
          </a:xfrm>
        </p:spPr>
        <p:txBody>
          <a:bodyPr>
            <a:normAutofit fontScale="90000"/>
          </a:bodyPr>
          <a:lstStyle/>
          <a:p>
            <a:pPr algn="r"/>
            <a:r>
              <a:rPr lang="fa-IR" sz="2400" dirty="0">
                <a:cs typeface="B Titr" panose="00000700000000000000" pitchFamily="2" charset="-78"/>
              </a:rPr>
              <a:t>مرز بیشینه مانده آفت کشها در </a:t>
            </a:r>
            <a:r>
              <a:rPr lang="fa-IR" sz="2400" dirty="0" smtClean="0">
                <a:cs typeface="B Titr" panose="00000700000000000000" pitchFamily="2" charset="-78"/>
              </a:rPr>
              <a:t>سبزی های غده ای و ریشه ای</a:t>
            </a:r>
            <a:br>
              <a:rPr lang="fa-IR" sz="2400" dirty="0" smtClean="0">
                <a:cs typeface="B Titr" panose="00000700000000000000" pitchFamily="2" charset="-78"/>
              </a:rPr>
            </a:br>
            <a:r>
              <a:rPr lang="fa-IR" sz="2400" dirty="0" smtClean="0">
                <a:cs typeface="B Titr" panose="00000700000000000000" pitchFamily="2" charset="-78"/>
              </a:rPr>
              <a:t>(استاندارد12582 )</a:t>
            </a:r>
            <a:endParaRPr lang="en-US" sz="24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5264057"/>
              </p:ext>
            </p:extLst>
          </p:nvPr>
        </p:nvGraphicFramePr>
        <p:xfrm>
          <a:off x="862146" y="1789611"/>
          <a:ext cx="10411101" cy="4385417"/>
        </p:xfrm>
        <a:graphic>
          <a:graphicData uri="http://schemas.openxmlformats.org/drawingml/2006/table">
            <a:tbl>
              <a:tblPr firstRow="1" bandRow="1">
                <a:tableStyleId>{21E4AEA4-8DFA-4A89-87EB-49C32662AFE0}</a:tableStyleId>
              </a:tblPr>
              <a:tblGrid>
                <a:gridCol w="979454">
                  <a:extLst>
                    <a:ext uri="{9D8B030D-6E8A-4147-A177-3AD203B41FA5}">
                      <a16:colId xmlns:a16="http://schemas.microsoft.com/office/drawing/2014/main" val="1085733102"/>
                    </a:ext>
                  </a:extLst>
                </a:gridCol>
                <a:gridCol w="1178956">
                  <a:extLst>
                    <a:ext uri="{9D8B030D-6E8A-4147-A177-3AD203B41FA5}">
                      <a16:colId xmlns:a16="http://schemas.microsoft.com/office/drawing/2014/main" val="3193147284"/>
                    </a:ext>
                  </a:extLst>
                </a:gridCol>
                <a:gridCol w="1178956">
                  <a:extLst>
                    <a:ext uri="{9D8B030D-6E8A-4147-A177-3AD203B41FA5}">
                      <a16:colId xmlns:a16="http://schemas.microsoft.com/office/drawing/2014/main" val="4187572242"/>
                    </a:ext>
                  </a:extLst>
                </a:gridCol>
                <a:gridCol w="1178956">
                  <a:extLst>
                    <a:ext uri="{9D8B030D-6E8A-4147-A177-3AD203B41FA5}">
                      <a16:colId xmlns:a16="http://schemas.microsoft.com/office/drawing/2014/main" val="3524573537"/>
                    </a:ext>
                  </a:extLst>
                </a:gridCol>
                <a:gridCol w="1178956">
                  <a:extLst>
                    <a:ext uri="{9D8B030D-6E8A-4147-A177-3AD203B41FA5}">
                      <a16:colId xmlns:a16="http://schemas.microsoft.com/office/drawing/2014/main" val="2533071156"/>
                    </a:ext>
                  </a:extLst>
                </a:gridCol>
                <a:gridCol w="993446">
                  <a:extLst>
                    <a:ext uri="{9D8B030D-6E8A-4147-A177-3AD203B41FA5}">
                      <a16:colId xmlns:a16="http://schemas.microsoft.com/office/drawing/2014/main" val="1407952299"/>
                    </a:ext>
                  </a:extLst>
                </a:gridCol>
                <a:gridCol w="1528564">
                  <a:extLst>
                    <a:ext uri="{9D8B030D-6E8A-4147-A177-3AD203B41FA5}">
                      <a16:colId xmlns:a16="http://schemas.microsoft.com/office/drawing/2014/main" val="3909652624"/>
                    </a:ext>
                  </a:extLst>
                </a:gridCol>
                <a:gridCol w="1544437">
                  <a:extLst>
                    <a:ext uri="{9D8B030D-6E8A-4147-A177-3AD203B41FA5}">
                      <a16:colId xmlns:a16="http://schemas.microsoft.com/office/drawing/2014/main" val="34910478"/>
                    </a:ext>
                  </a:extLst>
                </a:gridCol>
                <a:gridCol w="649376">
                  <a:extLst>
                    <a:ext uri="{9D8B030D-6E8A-4147-A177-3AD203B41FA5}">
                      <a16:colId xmlns:a16="http://schemas.microsoft.com/office/drawing/2014/main" val="728698627"/>
                    </a:ext>
                  </a:extLst>
                </a:gridCol>
              </a:tblGrid>
              <a:tr h="645517">
                <a:tc>
                  <a:txBody>
                    <a:bodyPr/>
                    <a:lstStyle/>
                    <a:p>
                      <a:pPr algn="r"/>
                      <a:r>
                        <a:rPr lang="fa-IR" dirty="0" smtClean="0"/>
                        <a:t>پیازچه</a:t>
                      </a:r>
                      <a:endParaRPr lang="en-US" dirty="0"/>
                    </a:p>
                  </a:txBody>
                  <a:tcPr/>
                </a:tc>
                <a:tc>
                  <a:txBody>
                    <a:bodyPr/>
                    <a:lstStyle/>
                    <a:p>
                      <a:pPr algn="r"/>
                      <a:r>
                        <a:rPr lang="fa-IR" dirty="0" smtClean="0"/>
                        <a:t>تربچه</a:t>
                      </a:r>
                      <a:endParaRPr lang="en-US" dirty="0"/>
                    </a:p>
                  </a:txBody>
                  <a:tcPr/>
                </a:tc>
                <a:tc>
                  <a:txBody>
                    <a:bodyPr/>
                    <a:lstStyle/>
                    <a:p>
                      <a:pPr algn="r"/>
                      <a:r>
                        <a:rPr lang="fa-IR" dirty="0" smtClean="0"/>
                        <a:t>چغندر قند</a:t>
                      </a:r>
                      <a:endParaRPr lang="en-US" dirty="0"/>
                    </a:p>
                  </a:txBody>
                  <a:tcPr/>
                </a:tc>
                <a:tc>
                  <a:txBody>
                    <a:bodyPr/>
                    <a:lstStyle/>
                    <a:p>
                      <a:pPr algn="r"/>
                      <a:r>
                        <a:rPr lang="fa-IR" dirty="0" smtClean="0"/>
                        <a:t>چغندر</a:t>
                      </a:r>
                      <a:endParaRPr lang="en-US" dirty="0"/>
                    </a:p>
                  </a:txBody>
                  <a:tcPr/>
                </a:tc>
                <a:tc>
                  <a:txBody>
                    <a:bodyPr/>
                    <a:lstStyle/>
                    <a:p>
                      <a:pPr algn="r"/>
                      <a:r>
                        <a:rPr lang="fa-IR" dirty="0" smtClean="0"/>
                        <a:t>هویج</a:t>
                      </a:r>
                      <a:endParaRPr lang="en-US" dirty="0"/>
                    </a:p>
                  </a:txBody>
                  <a:tcPr/>
                </a:tc>
                <a:tc>
                  <a:txBody>
                    <a:bodyPr/>
                    <a:lstStyle/>
                    <a:p>
                      <a:pPr algn="r"/>
                      <a:r>
                        <a:rPr lang="fa-IR" dirty="0" smtClean="0"/>
                        <a:t>پیاز</a:t>
                      </a:r>
                      <a:endParaRPr lang="en-US" dirty="0"/>
                    </a:p>
                  </a:txBody>
                  <a:tcPr/>
                </a:tc>
                <a:tc>
                  <a:txBody>
                    <a:bodyPr/>
                    <a:lstStyle/>
                    <a:p>
                      <a:pPr algn="r"/>
                      <a:r>
                        <a:rPr lang="fa-IR" dirty="0" smtClean="0"/>
                        <a:t>سیب زمینی</a:t>
                      </a:r>
                      <a:endParaRPr lang="en-US" dirty="0"/>
                    </a:p>
                  </a:txBody>
                  <a:tcPr/>
                </a:tc>
                <a:tc>
                  <a:txBody>
                    <a:bodyPr/>
                    <a:lstStyle/>
                    <a:p>
                      <a:r>
                        <a:rPr lang="fa-IR" dirty="0" smtClean="0"/>
                        <a:t>نام عمومی آفت کش</a:t>
                      </a:r>
                      <a:endParaRPr lang="en-US" dirty="0"/>
                    </a:p>
                  </a:txBody>
                  <a:tcPr/>
                </a:tc>
                <a:tc>
                  <a:txBody>
                    <a:bodyPr/>
                    <a:lstStyle/>
                    <a:p>
                      <a:r>
                        <a:rPr lang="fa-IR" dirty="0" smtClean="0"/>
                        <a:t>ردیف</a:t>
                      </a:r>
                      <a:endParaRPr lang="en-US" dirty="0"/>
                    </a:p>
                  </a:txBody>
                  <a:tcPr/>
                </a:tc>
                <a:extLst>
                  <a:ext uri="{0D108BD9-81ED-4DB2-BD59-A6C34878D82A}">
                    <a16:rowId xmlns:a16="http://schemas.microsoft.com/office/drawing/2014/main" val="145803361"/>
                  </a:ext>
                </a:extLst>
              </a:tr>
              <a:tr h="37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آلاکلر</a:t>
                      </a:r>
                      <a:endParaRPr lang="en-US" dirty="0"/>
                    </a:p>
                  </a:txBody>
                  <a:tcPr/>
                </a:tc>
                <a:tc>
                  <a:txBody>
                    <a:bodyPr/>
                    <a:lstStyle/>
                    <a:p>
                      <a:pPr algn="ctr"/>
                      <a:r>
                        <a:rPr lang="fa-IR" dirty="0" smtClean="0"/>
                        <a:t>1</a:t>
                      </a:r>
                      <a:endParaRPr lang="en-US" dirty="0"/>
                    </a:p>
                  </a:txBody>
                  <a:tcPr/>
                </a:tc>
                <a:extLst>
                  <a:ext uri="{0D108BD9-81ED-4DB2-BD59-A6C34878D82A}">
                    <a16:rowId xmlns:a16="http://schemas.microsoft.com/office/drawing/2014/main" val="578134895"/>
                  </a:ext>
                </a:extLst>
              </a:tr>
              <a:tr h="37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بروموپروپیلات</a:t>
                      </a:r>
                      <a:endParaRPr lang="en-US" dirty="0"/>
                    </a:p>
                  </a:txBody>
                  <a:tcPr/>
                </a:tc>
                <a:tc>
                  <a:txBody>
                    <a:bodyPr/>
                    <a:lstStyle/>
                    <a:p>
                      <a:pPr algn="ctr"/>
                      <a:r>
                        <a:rPr lang="fa-IR" dirty="0" smtClean="0"/>
                        <a:t>2</a:t>
                      </a:r>
                      <a:endParaRPr lang="en-US" dirty="0"/>
                    </a:p>
                  </a:txBody>
                  <a:tcPr/>
                </a:tc>
                <a:extLst>
                  <a:ext uri="{0D108BD9-81ED-4DB2-BD59-A6C34878D82A}">
                    <a16:rowId xmlns:a16="http://schemas.microsoft.com/office/drawing/2014/main" val="3955348223"/>
                  </a:ext>
                </a:extLst>
              </a:tr>
              <a:tr h="37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بوپروفیزین</a:t>
                      </a:r>
                      <a:endParaRPr lang="en-US" dirty="0"/>
                    </a:p>
                  </a:txBody>
                  <a:tcPr/>
                </a:tc>
                <a:tc>
                  <a:txBody>
                    <a:bodyPr/>
                    <a:lstStyle/>
                    <a:p>
                      <a:pPr algn="ctr"/>
                      <a:r>
                        <a:rPr lang="fa-IR" dirty="0" smtClean="0"/>
                        <a:t>3</a:t>
                      </a:r>
                      <a:endParaRPr lang="en-US" dirty="0"/>
                    </a:p>
                  </a:txBody>
                  <a:tcPr/>
                </a:tc>
                <a:extLst>
                  <a:ext uri="{0D108BD9-81ED-4DB2-BD59-A6C34878D82A}">
                    <a16:rowId xmlns:a16="http://schemas.microsoft.com/office/drawing/2014/main" val="3343877161"/>
                  </a:ext>
                </a:extLst>
              </a:tr>
              <a:tr h="37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د.د.ت</a:t>
                      </a:r>
                      <a:endParaRPr lang="en-US" dirty="0"/>
                    </a:p>
                  </a:txBody>
                  <a:tcPr/>
                </a:tc>
                <a:tc>
                  <a:txBody>
                    <a:bodyPr/>
                    <a:lstStyle/>
                    <a:p>
                      <a:pPr algn="ctr"/>
                      <a:r>
                        <a:rPr lang="fa-IR" dirty="0" smtClean="0"/>
                        <a:t>4</a:t>
                      </a:r>
                      <a:endParaRPr lang="en-US" dirty="0"/>
                    </a:p>
                  </a:txBody>
                  <a:tcPr/>
                </a:tc>
                <a:extLst>
                  <a:ext uri="{0D108BD9-81ED-4DB2-BD59-A6C34878D82A}">
                    <a16:rowId xmlns:a16="http://schemas.microsoft.com/office/drawing/2014/main" val="2034010109"/>
                  </a:ext>
                </a:extLst>
              </a:tr>
              <a:tr h="37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cs typeface="+mn-cs"/>
                        </a:rPr>
                        <a:t>0.05</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دیازینون</a:t>
                      </a:r>
                      <a:endParaRPr lang="en-US" dirty="0"/>
                    </a:p>
                  </a:txBody>
                  <a:tcPr/>
                </a:tc>
                <a:tc>
                  <a:txBody>
                    <a:bodyPr/>
                    <a:lstStyle/>
                    <a:p>
                      <a:pPr algn="ctr"/>
                      <a:r>
                        <a:rPr lang="fa-IR" dirty="0" smtClean="0"/>
                        <a:t>5</a:t>
                      </a:r>
                      <a:endParaRPr lang="en-US" dirty="0"/>
                    </a:p>
                  </a:txBody>
                  <a:tcPr/>
                </a:tc>
                <a:extLst>
                  <a:ext uri="{0D108BD9-81ED-4DB2-BD59-A6C34878D82A}">
                    <a16:rowId xmlns:a16="http://schemas.microsoft.com/office/drawing/2014/main" val="2826707112"/>
                  </a:ext>
                </a:extLst>
              </a:tr>
              <a:tr h="37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فن</a:t>
                      </a:r>
                      <a:r>
                        <a:rPr lang="fa-IR" baseline="0" dirty="0" smtClean="0"/>
                        <a:t> پروپاترین</a:t>
                      </a:r>
                      <a:endParaRPr lang="en-US" dirty="0"/>
                    </a:p>
                  </a:txBody>
                  <a:tcPr/>
                </a:tc>
                <a:tc>
                  <a:txBody>
                    <a:bodyPr/>
                    <a:lstStyle/>
                    <a:p>
                      <a:pPr algn="ctr"/>
                      <a:r>
                        <a:rPr lang="fa-IR" dirty="0" smtClean="0"/>
                        <a:t>6</a:t>
                      </a:r>
                      <a:endParaRPr lang="en-US" dirty="0"/>
                    </a:p>
                  </a:txBody>
                  <a:tcPr/>
                </a:tc>
                <a:extLst>
                  <a:ext uri="{0D108BD9-81ED-4DB2-BD59-A6C34878D82A}">
                    <a16:rowId xmlns:a16="http://schemas.microsoft.com/office/drawing/2014/main" val="980946475"/>
                  </a:ext>
                </a:extLst>
              </a:tr>
              <a:tr h="37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پریمیکارب</a:t>
                      </a:r>
                      <a:endParaRPr lang="en-US" dirty="0"/>
                    </a:p>
                  </a:txBody>
                  <a:tcPr/>
                </a:tc>
                <a:tc>
                  <a:txBody>
                    <a:bodyPr/>
                    <a:lstStyle/>
                    <a:p>
                      <a:pPr algn="ctr"/>
                      <a:r>
                        <a:rPr lang="fa-IR" dirty="0" smtClean="0"/>
                        <a:t>7</a:t>
                      </a:r>
                      <a:endParaRPr lang="en-US" dirty="0"/>
                    </a:p>
                  </a:txBody>
                  <a:tcPr/>
                </a:tc>
                <a:extLst>
                  <a:ext uri="{0D108BD9-81ED-4DB2-BD59-A6C34878D82A}">
                    <a16:rowId xmlns:a16="http://schemas.microsoft.com/office/drawing/2014/main" val="3563616670"/>
                  </a:ext>
                </a:extLst>
              </a:tr>
              <a:tr h="37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cs typeface="+mn-cs"/>
                        </a:rPr>
                        <a:t>0.05</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فوزالن</a:t>
                      </a:r>
                      <a:endParaRPr lang="en-US" dirty="0"/>
                    </a:p>
                  </a:txBody>
                  <a:tcPr/>
                </a:tc>
                <a:tc>
                  <a:txBody>
                    <a:bodyPr/>
                    <a:lstStyle/>
                    <a:p>
                      <a:pPr algn="ctr"/>
                      <a:r>
                        <a:rPr lang="fa-IR" dirty="0" smtClean="0"/>
                        <a:t>8</a:t>
                      </a:r>
                      <a:endParaRPr lang="en-US" dirty="0"/>
                    </a:p>
                  </a:txBody>
                  <a:tcPr/>
                </a:tc>
                <a:extLst>
                  <a:ext uri="{0D108BD9-81ED-4DB2-BD59-A6C34878D82A}">
                    <a16:rowId xmlns:a16="http://schemas.microsoft.com/office/drawing/2014/main" val="2271072737"/>
                  </a:ext>
                </a:extLst>
              </a:tr>
              <a:tr h="37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0.01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دلتا مترین </a:t>
                      </a:r>
                      <a:endParaRPr lang="en-US" dirty="0"/>
                    </a:p>
                  </a:txBody>
                  <a:tcPr/>
                </a:tc>
                <a:tc>
                  <a:txBody>
                    <a:bodyPr/>
                    <a:lstStyle/>
                    <a:p>
                      <a:pPr algn="ctr"/>
                      <a:r>
                        <a:rPr lang="fa-IR" dirty="0" smtClean="0"/>
                        <a:t>9</a:t>
                      </a:r>
                      <a:endParaRPr lang="en-US" dirty="0"/>
                    </a:p>
                  </a:txBody>
                  <a:tcPr/>
                </a:tc>
                <a:extLst>
                  <a:ext uri="{0D108BD9-81ED-4DB2-BD59-A6C34878D82A}">
                    <a16:rowId xmlns:a16="http://schemas.microsoft.com/office/drawing/2014/main" val="2838769524"/>
                  </a:ext>
                </a:extLst>
              </a:tr>
              <a:tr h="373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0.05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r"/>
                      <a:r>
                        <a:rPr lang="fa-IR" dirty="0" smtClean="0"/>
                        <a:t>مالاتیون </a:t>
                      </a:r>
                      <a:endParaRPr lang="en-US" dirty="0"/>
                    </a:p>
                  </a:txBody>
                  <a:tcPr/>
                </a:tc>
                <a:tc>
                  <a:txBody>
                    <a:bodyPr/>
                    <a:lstStyle/>
                    <a:p>
                      <a:pPr algn="ctr"/>
                      <a:r>
                        <a:rPr lang="fa-IR" dirty="0" smtClean="0"/>
                        <a:t>10</a:t>
                      </a:r>
                      <a:endParaRPr lang="en-US" dirty="0"/>
                    </a:p>
                  </a:txBody>
                  <a:tcPr/>
                </a:tc>
                <a:extLst>
                  <a:ext uri="{0D108BD9-81ED-4DB2-BD59-A6C34878D82A}">
                    <a16:rowId xmlns:a16="http://schemas.microsoft.com/office/drawing/2014/main" val="3999050241"/>
                  </a:ext>
                </a:extLst>
              </a:tr>
            </a:tbl>
          </a:graphicData>
        </a:graphic>
      </p:graphicFrame>
    </p:spTree>
    <p:extLst>
      <p:ext uri="{BB962C8B-B14F-4D97-AF65-F5344CB8AC3E}">
        <p14:creationId xmlns:p14="http://schemas.microsoft.com/office/powerpoint/2010/main" val="15617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18012"/>
            <a:ext cx="9938655" cy="1867988"/>
          </a:xfrm>
        </p:spPr>
        <p:txBody>
          <a:bodyPr>
            <a:normAutofit/>
          </a:bodyPr>
          <a:lstStyle/>
          <a:p>
            <a:pPr algn="r">
              <a:defRPr/>
            </a:pPr>
            <a:r>
              <a:rPr lang="fa-IR" sz="3200" dirty="0" smtClean="0">
                <a:cs typeface="B Titr" panose="00000700000000000000" pitchFamily="2" charset="-78"/>
              </a:rPr>
              <a:t>توصیه شده درصیفی جات</a:t>
            </a:r>
            <a:r>
              <a:rPr lang="en-US" sz="3200" dirty="0" smtClean="0">
                <a:cs typeface="B Titr" panose="00000700000000000000" pitchFamily="2" charset="-78"/>
              </a:rPr>
              <a:t>MRL</a:t>
            </a:r>
            <a:endParaRPr lang="en-US" sz="32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6074597"/>
              </p:ext>
            </p:extLst>
          </p:nvPr>
        </p:nvGraphicFramePr>
        <p:xfrm>
          <a:off x="1295401" y="1690689"/>
          <a:ext cx="9938655" cy="4331289"/>
        </p:xfrm>
        <a:graphic>
          <a:graphicData uri="http://schemas.openxmlformats.org/drawingml/2006/table">
            <a:tbl>
              <a:tblPr firstRow="1" bandRow="1">
                <a:tableStyleId>{5C22544A-7EE6-4342-B048-85BDC9FD1C3A}</a:tableStyleId>
              </a:tblPr>
              <a:tblGrid>
                <a:gridCol w="1104295">
                  <a:extLst>
                    <a:ext uri="{9D8B030D-6E8A-4147-A177-3AD203B41FA5}">
                      <a16:colId xmlns:a16="http://schemas.microsoft.com/office/drawing/2014/main" val="20000"/>
                    </a:ext>
                  </a:extLst>
                </a:gridCol>
                <a:gridCol w="1104295">
                  <a:extLst>
                    <a:ext uri="{9D8B030D-6E8A-4147-A177-3AD203B41FA5}">
                      <a16:colId xmlns:a16="http://schemas.microsoft.com/office/drawing/2014/main" val="20001"/>
                    </a:ext>
                  </a:extLst>
                </a:gridCol>
                <a:gridCol w="1104295">
                  <a:extLst>
                    <a:ext uri="{9D8B030D-6E8A-4147-A177-3AD203B41FA5}">
                      <a16:colId xmlns:a16="http://schemas.microsoft.com/office/drawing/2014/main" val="20002"/>
                    </a:ext>
                  </a:extLst>
                </a:gridCol>
                <a:gridCol w="1104295">
                  <a:extLst>
                    <a:ext uri="{9D8B030D-6E8A-4147-A177-3AD203B41FA5}">
                      <a16:colId xmlns:a16="http://schemas.microsoft.com/office/drawing/2014/main" val="20003"/>
                    </a:ext>
                  </a:extLst>
                </a:gridCol>
                <a:gridCol w="1104295">
                  <a:extLst>
                    <a:ext uri="{9D8B030D-6E8A-4147-A177-3AD203B41FA5}">
                      <a16:colId xmlns:a16="http://schemas.microsoft.com/office/drawing/2014/main" val="20004"/>
                    </a:ext>
                  </a:extLst>
                </a:gridCol>
                <a:gridCol w="1104295">
                  <a:extLst>
                    <a:ext uri="{9D8B030D-6E8A-4147-A177-3AD203B41FA5}">
                      <a16:colId xmlns:a16="http://schemas.microsoft.com/office/drawing/2014/main" val="20005"/>
                    </a:ext>
                  </a:extLst>
                </a:gridCol>
                <a:gridCol w="835684">
                  <a:extLst>
                    <a:ext uri="{9D8B030D-6E8A-4147-A177-3AD203B41FA5}">
                      <a16:colId xmlns:a16="http://schemas.microsoft.com/office/drawing/2014/main" val="20006"/>
                    </a:ext>
                  </a:extLst>
                </a:gridCol>
                <a:gridCol w="1803167">
                  <a:extLst>
                    <a:ext uri="{9D8B030D-6E8A-4147-A177-3AD203B41FA5}">
                      <a16:colId xmlns:a16="http://schemas.microsoft.com/office/drawing/2014/main" val="20008"/>
                    </a:ext>
                  </a:extLst>
                </a:gridCol>
                <a:gridCol w="674034">
                  <a:extLst>
                    <a:ext uri="{9D8B030D-6E8A-4147-A177-3AD203B41FA5}">
                      <a16:colId xmlns:a16="http://schemas.microsoft.com/office/drawing/2014/main" val="20009"/>
                    </a:ext>
                  </a:extLst>
                </a:gridCol>
              </a:tblGrid>
              <a:tr h="1101177">
                <a:tc>
                  <a:txBody>
                    <a:bodyPr/>
                    <a:lstStyle/>
                    <a:p>
                      <a:r>
                        <a:rPr lang="fa-IR" sz="1800" dirty="0" smtClean="0"/>
                        <a:t>فلفل</a:t>
                      </a:r>
                      <a:endParaRPr lang="en-US" sz="1800" dirty="0"/>
                    </a:p>
                  </a:txBody>
                  <a:tcPr marT="45728" marB="45728"/>
                </a:tc>
                <a:tc>
                  <a:txBody>
                    <a:bodyPr/>
                    <a:lstStyle/>
                    <a:p>
                      <a:r>
                        <a:rPr lang="fa-IR" sz="1800" dirty="0" smtClean="0"/>
                        <a:t>هندوانه</a:t>
                      </a:r>
                      <a:endParaRPr lang="en-US" sz="1800" dirty="0"/>
                    </a:p>
                  </a:txBody>
                  <a:tcPr marT="45728" marB="45728"/>
                </a:tc>
                <a:tc>
                  <a:txBody>
                    <a:bodyPr/>
                    <a:lstStyle/>
                    <a:p>
                      <a:r>
                        <a:rPr lang="fa-IR" sz="1800" dirty="0" smtClean="0"/>
                        <a:t>خربزه</a:t>
                      </a:r>
                      <a:endParaRPr lang="en-US" sz="1800" dirty="0"/>
                    </a:p>
                  </a:txBody>
                  <a:tcPr marT="45728" marB="45728"/>
                </a:tc>
                <a:tc>
                  <a:txBody>
                    <a:bodyPr/>
                    <a:lstStyle/>
                    <a:p>
                      <a:r>
                        <a:rPr lang="fa-IR" sz="1800" dirty="0" smtClean="0"/>
                        <a:t>طالبی</a:t>
                      </a:r>
                      <a:endParaRPr lang="en-US" sz="1800" dirty="0"/>
                    </a:p>
                  </a:txBody>
                  <a:tcPr marT="45728" marB="45728"/>
                </a:tc>
                <a:tc>
                  <a:txBody>
                    <a:bodyPr/>
                    <a:lstStyle/>
                    <a:p>
                      <a:r>
                        <a:rPr lang="fa-IR" sz="1800" dirty="0" smtClean="0"/>
                        <a:t>گوجه</a:t>
                      </a:r>
                      <a:endParaRPr lang="en-US" sz="1800" dirty="0"/>
                    </a:p>
                  </a:txBody>
                  <a:tcPr marT="45728" marB="45728"/>
                </a:tc>
                <a:tc>
                  <a:txBody>
                    <a:bodyPr/>
                    <a:lstStyle/>
                    <a:p>
                      <a:r>
                        <a:rPr lang="fa-IR" sz="1800" dirty="0" smtClean="0"/>
                        <a:t>بادمجان</a:t>
                      </a:r>
                      <a:endParaRPr lang="en-US" sz="1800" dirty="0"/>
                    </a:p>
                  </a:txBody>
                  <a:tcPr marT="45728" marB="45728"/>
                </a:tc>
                <a:tc>
                  <a:txBody>
                    <a:bodyPr/>
                    <a:lstStyle/>
                    <a:p>
                      <a:r>
                        <a:rPr lang="fa-IR" sz="1800" dirty="0" smtClean="0"/>
                        <a:t>خیار</a:t>
                      </a:r>
                      <a:endParaRPr lang="en-US" sz="1800" dirty="0"/>
                    </a:p>
                  </a:txBody>
                  <a:tcPr marT="45728" marB="45728"/>
                </a:tc>
                <a:tc>
                  <a:txBody>
                    <a:bodyPr/>
                    <a:lstStyle/>
                    <a:p>
                      <a:r>
                        <a:rPr lang="fa-IR" sz="1800" dirty="0" smtClean="0"/>
                        <a:t>نام عمومی افت کش</a:t>
                      </a:r>
                      <a:endParaRPr lang="en-US" sz="1800" dirty="0"/>
                    </a:p>
                  </a:txBody>
                  <a:tcPr marT="45728" marB="45728"/>
                </a:tc>
                <a:tc>
                  <a:txBody>
                    <a:bodyPr/>
                    <a:lstStyle/>
                    <a:p>
                      <a:r>
                        <a:rPr lang="fa-IR" sz="1800" dirty="0" smtClean="0"/>
                        <a:t>ردیف</a:t>
                      </a:r>
                      <a:endParaRPr lang="en-US" sz="1800" dirty="0"/>
                    </a:p>
                  </a:txBody>
                  <a:tcPr marT="45728" marB="45728"/>
                </a:tc>
                <a:extLst>
                  <a:ext uri="{0D108BD9-81ED-4DB2-BD59-A6C34878D82A}">
                    <a16:rowId xmlns:a16="http://schemas.microsoft.com/office/drawing/2014/main" val="10000"/>
                  </a:ext>
                </a:extLst>
              </a:tr>
              <a:tr h="807528">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pPr algn="r"/>
                      <a:r>
                        <a:rPr lang="fa-IR" sz="1400" dirty="0" smtClean="0"/>
                        <a:t>الاکلر</a:t>
                      </a:r>
                      <a:endParaRPr lang="en-US" sz="1400" dirty="0"/>
                    </a:p>
                  </a:txBody>
                  <a:tcPr marT="45728" marB="45728"/>
                </a:tc>
                <a:tc>
                  <a:txBody>
                    <a:bodyPr/>
                    <a:lstStyle/>
                    <a:p>
                      <a:pPr algn="r"/>
                      <a:r>
                        <a:rPr lang="fa-IR" sz="1800" dirty="0" smtClean="0"/>
                        <a:t>1</a:t>
                      </a:r>
                      <a:endParaRPr lang="en-US" sz="1800" dirty="0"/>
                    </a:p>
                  </a:txBody>
                  <a:tcPr marT="45728" marB="45728"/>
                </a:tc>
                <a:extLst>
                  <a:ext uri="{0D108BD9-81ED-4DB2-BD59-A6C34878D82A}">
                    <a16:rowId xmlns:a16="http://schemas.microsoft.com/office/drawing/2014/main" val="10001"/>
                  </a:ext>
                </a:extLst>
              </a:tr>
              <a:tr h="807528">
                <a:tc>
                  <a:txBody>
                    <a:bodyPr/>
                    <a:lstStyle/>
                    <a:p>
                      <a:r>
                        <a:rPr lang="en-US" sz="1800" dirty="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pPr algn="r"/>
                      <a:r>
                        <a:rPr lang="fa-IR" sz="1400" dirty="0" smtClean="0"/>
                        <a:t>دی الدرین</a:t>
                      </a:r>
                      <a:endParaRPr lang="en-US" sz="1400" dirty="0"/>
                    </a:p>
                  </a:txBody>
                  <a:tcPr marT="45728" marB="45728"/>
                </a:tc>
                <a:tc>
                  <a:txBody>
                    <a:bodyPr/>
                    <a:lstStyle/>
                    <a:p>
                      <a:pPr algn="r"/>
                      <a:r>
                        <a:rPr lang="fa-IR" sz="1800" dirty="0" smtClean="0"/>
                        <a:t>2</a:t>
                      </a:r>
                      <a:endParaRPr lang="en-US" sz="1800" dirty="0"/>
                    </a:p>
                  </a:txBody>
                  <a:tcPr marT="45728" marB="45728"/>
                </a:tc>
                <a:extLst>
                  <a:ext uri="{0D108BD9-81ED-4DB2-BD59-A6C34878D82A}">
                    <a16:rowId xmlns:a16="http://schemas.microsoft.com/office/drawing/2014/main" val="10002"/>
                  </a:ext>
                </a:extLst>
              </a:tr>
              <a:tr h="807528">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dirty="0" smtClean="0"/>
                        <a:t>0.05</a:t>
                      </a:r>
                      <a:endParaRPr lang="en-US" sz="1800" dirty="0"/>
                    </a:p>
                  </a:txBody>
                  <a:tcPr marT="45728" marB="45728"/>
                </a:tc>
                <a:tc>
                  <a:txBody>
                    <a:bodyPr/>
                    <a:lstStyle/>
                    <a:p>
                      <a:pPr algn="r"/>
                      <a:r>
                        <a:rPr lang="fa-IR" sz="1400" dirty="0" smtClean="0"/>
                        <a:t>الدرین </a:t>
                      </a:r>
                      <a:endParaRPr lang="en-US" sz="1400" dirty="0"/>
                    </a:p>
                  </a:txBody>
                  <a:tcPr marT="45728" marB="45728"/>
                </a:tc>
                <a:tc>
                  <a:txBody>
                    <a:bodyPr/>
                    <a:lstStyle/>
                    <a:p>
                      <a:pPr algn="r"/>
                      <a:r>
                        <a:rPr lang="fa-IR" sz="1800" dirty="0" smtClean="0"/>
                        <a:t>3</a:t>
                      </a:r>
                      <a:endParaRPr lang="en-US" sz="1800" dirty="0"/>
                    </a:p>
                  </a:txBody>
                  <a:tcPr marT="45728" marB="45728"/>
                </a:tc>
                <a:extLst>
                  <a:ext uri="{0D108BD9-81ED-4DB2-BD59-A6C34878D82A}">
                    <a16:rowId xmlns:a16="http://schemas.microsoft.com/office/drawing/2014/main" val="10003"/>
                  </a:ext>
                </a:extLst>
              </a:tr>
              <a:tr h="807528">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smtClean="0"/>
                        <a:t>0.05</a:t>
                      </a:r>
                      <a:endParaRPr lang="en-US" sz="1800" dirty="0"/>
                    </a:p>
                  </a:txBody>
                  <a:tcPr marT="45728" marB="45728"/>
                </a:tc>
                <a:tc>
                  <a:txBody>
                    <a:bodyPr/>
                    <a:lstStyle/>
                    <a:p>
                      <a:r>
                        <a:rPr lang="en-US" sz="1800" dirty="0" smtClean="0"/>
                        <a:t>0.05</a:t>
                      </a:r>
                      <a:endParaRPr lang="en-US" sz="1800" dirty="0"/>
                    </a:p>
                  </a:txBody>
                  <a:tcPr marT="45728" marB="45728"/>
                </a:tc>
                <a:tc>
                  <a:txBody>
                    <a:bodyPr/>
                    <a:lstStyle/>
                    <a:p>
                      <a:pPr algn="r"/>
                      <a:r>
                        <a:rPr lang="fa-IR" sz="1400" dirty="0" smtClean="0"/>
                        <a:t>اترازین</a:t>
                      </a:r>
                      <a:endParaRPr lang="en-US" sz="1400" dirty="0"/>
                    </a:p>
                  </a:txBody>
                  <a:tcPr marT="45728" marB="45728"/>
                </a:tc>
                <a:tc>
                  <a:txBody>
                    <a:bodyPr/>
                    <a:lstStyle/>
                    <a:p>
                      <a:pPr algn="r"/>
                      <a:r>
                        <a:rPr lang="fa-IR" sz="1800" dirty="0" smtClean="0"/>
                        <a:t>4</a:t>
                      </a:r>
                      <a:endParaRPr lang="en-US" sz="1800" dirty="0"/>
                    </a:p>
                  </a:txBody>
                  <a:tcPr marT="45728" marB="4572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91153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cs typeface="B Titr" panose="00000700000000000000" pitchFamily="2" charset="-78"/>
              </a:rPr>
              <a:t>دوره کارنس</a:t>
            </a:r>
            <a:endParaRPr lang="en-US" sz="3600"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b="1" dirty="0">
                <a:cs typeface="B Nazanin" panose="00000400000000000000" pitchFamily="2" charset="-78"/>
              </a:rPr>
              <a:t>حداقل دوره زمانی است که باید از هنگام سمپاشی بگذرد تا آن سم در گیاه تجزیه شده </a:t>
            </a:r>
            <a:r>
              <a:rPr lang="fa-IR" b="1" dirty="0" smtClean="0">
                <a:cs typeface="B Nazanin" panose="00000400000000000000" pitchFamily="2" charset="-78"/>
              </a:rPr>
              <a:t>تا </a:t>
            </a:r>
            <a:r>
              <a:rPr lang="fa-IR" b="1" dirty="0">
                <a:cs typeface="B Nazanin" panose="00000400000000000000" pitchFamily="2" charset="-78"/>
              </a:rPr>
              <a:t>محصول قابل خوردن باشد </a:t>
            </a:r>
            <a:r>
              <a:rPr lang="fa-IR" b="1" dirty="0" smtClean="0">
                <a:cs typeface="B Nazanin" panose="00000400000000000000" pitchFamily="2" charset="-78"/>
              </a:rPr>
              <a:t>.</a:t>
            </a:r>
          </a:p>
          <a:p>
            <a:pPr marL="0" indent="0" algn="just" rtl="1">
              <a:lnSpc>
                <a:spcPct val="150000"/>
              </a:lnSpc>
              <a:buNone/>
            </a:pPr>
            <a:r>
              <a:rPr lang="fa-IR" b="1" dirty="0" smtClean="0">
                <a:cs typeface="B Nazanin" panose="00000400000000000000" pitchFamily="2" charset="-78"/>
              </a:rPr>
              <a:t>معمولا </a:t>
            </a:r>
            <a:r>
              <a:rPr lang="fa-IR" b="1" dirty="0">
                <a:cs typeface="B Nazanin" panose="00000400000000000000" pitchFamily="2" charset="-78"/>
              </a:rPr>
              <a:t>تولیدکنندگان سم ، برای سموم خود یک بازه زمانی ( مثلا بیست روز)تعریف میکنند که برابر با آن کشاورزان مجاز نیستند پس از استفاده از آفتکش تا اتمام بازه مذکور محصولات کشاورزی خود را روانه بازارهای مصرف کنند.</a:t>
            </a:r>
            <a:endParaRPr lang="en-US" sz="3200" b="1" dirty="0">
              <a:cs typeface="B Nazanin" panose="00000400000000000000" pitchFamily="2" charset="-78"/>
            </a:endParaRPr>
          </a:p>
        </p:txBody>
      </p:sp>
    </p:spTree>
    <p:extLst>
      <p:ext uri="{BB962C8B-B14F-4D97-AF65-F5344CB8AC3E}">
        <p14:creationId xmlns:p14="http://schemas.microsoft.com/office/powerpoint/2010/main" val="860617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2" y="365125"/>
            <a:ext cx="10933612" cy="1325563"/>
          </a:xfrm>
        </p:spPr>
        <p:txBody>
          <a:bodyPr>
            <a:normAutofit/>
          </a:bodyPr>
          <a:lstStyle/>
          <a:p>
            <a:pPr algn="r"/>
            <a:r>
              <a:rPr lang="fa-IR" sz="3200" dirty="0" smtClean="0">
                <a:cs typeface="B Titr" panose="00000700000000000000" pitchFamily="2" charset="-78"/>
              </a:rPr>
              <a:t>میزان عدم </a:t>
            </a:r>
            <a:r>
              <a:rPr lang="fa-IR" sz="3200" dirty="0">
                <a:cs typeface="B Titr" panose="00000700000000000000" pitchFamily="2" charset="-78"/>
              </a:rPr>
              <a:t>انطباق محصولات کشاورزی با </a:t>
            </a:r>
            <a:r>
              <a:rPr lang="fa-IR" sz="3200" dirty="0" smtClean="0">
                <a:cs typeface="B Titr" panose="00000700000000000000" pitchFamily="2" charset="-78"/>
              </a:rPr>
              <a:t>استاندارد</a:t>
            </a:r>
            <a:endParaRPr lang="en-US" sz="3200" dirty="0">
              <a:cs typeface="B Titr" panose="00000700000000000000" pitchFamily="2" charset="-78"/>
            </a:endParaRPr>
          </a:p>
        </p:txBody>
      </p:sp>
      <p:sp>
        <p:nvSpPr>
          <p:cNvPr id="4" name="Rectangle 3"/>
          <p:cNvSpPr/>
          <p:nvPr/>
        </p:nvSpPr>
        <p:spPr>
          <a:xfrm>
            <a:off x="953588" y="1476103"/>
            <a:ext cx="10411097" cy="4832092"/>
          </a:xfrm>
          <a:prstGeom prst="rect">
            <a:avLst/>
          </a:prstGeom>
        </p:spPr>
        <p:txBody>
          <a:bodyPr wrap="square">
            <a:spAutoFit/>
          </a:bodyPr>
          <a:lstStyle/>
          <a:p>
            <a:pPr marL="457200" indent="-457200" algn="just" rtl="1">
              <a:buFont typeface="Wingdings" panose="05000000000000000000" pitchFamily="2" charset="2"/>
              <a:buChar char="v"/>
            </a:pPr>
            <a:r>
              <a:rPr lang="fa-IR" sz="2800" b="1" dirty="0" smtClean="0">
                <a:cs typeface="B Nazanin" panose="00000400000000000000" pitchFamily="2" charset="-78"/>
              </a:rPr>
              <a:t>به </a:t>
            </a:r>
            <a:r>
              <a:rPr lang="fa-IR" sz="2800" b="1" dirty="0">
                <a:cs typeface="B Nazanin" panose="00000400000000000000" pitchFamily="2" charset="-78"/>
              </a:rPr>
              <a:t>دلیل بالا بودن میزان سم باقی مانده روی کشمش، امسال صادرات این محصول از </a:t>
            </a:r>
            <a:r>
              <a:rPr lang="fa-IR" sz="2800" b="1" dirty="0" smtClean="0">
                <a:cs typeface="B Nazanin" panose="00000400000000000000" pitchFamily="2" charset="-78"/>
              </a:rPr>
              <a:t>این استان </a:t>
            </a:r>
            <a:r>
              <a:rPr lang="fa-IR" sz="2800" b="1" dirty="0">
                <a:cs typeface="B Nazanin" panose="00000400000000000000" pitchFamily="2" charset="-78"/>
              </a:rPr>
              <a:t>به شدت کاهش یافته است</a:t>
            </a:r>
            <a:r>
              <a:rPr lang="fa-IR" sz="2800" b="1" dirty="0" smtClean="0">
                <a:cs typeface="B Nazanin" panose="00000400000000000000" pitchFamily="2" charset="-78"/>
              </a:rPr>
              <a:t>.</a:t>
            </a:r>
            <a:r>
              <a:rPr lang="fa-IR" sz="2800" b="1" dirty="0">
                <a:cs typeface="B Nazanin" panose="00000400000000000000" pitchFamily="2" charset="-78"/>
              </a:rPr>
              <a:t> </a:t>
            </a:r>
            <a:r>
              <a:rPr lang="fa-IR" sz="2800" b="1" dirty="0" smtClean="0">
                <a:cs typeface="B Nazanin" panose="00000400000000000000" pitchFamily="2" charset="-78"/>
              </a:rPr>
              <a:t>(</a:t>
            </a:r>
            <a:r>
              <a:rPr lang="fa-IR" sz="2800" b="1" dirty="0" smtClean="0">
                <a:solidFill>
                  <a:srgbClr val="FF0000"/>
                </a:solidFill>
                <a:cs typeface="B Nazanin" panose="00000400000000000000" pitchFamily="2" charset="-78"/>
              </a:rPr>
              <a:t>رئیس </a:t>
            </a:r>
            <a:r>
              <a:rPr lang="fa-IR" sz="2800" b="1" dirty="0">
                <a:solidFill>
                  <a:srgbClr val="FF0000"/>
                </a:solidFill>
                <a:cs typeface="B Nazanin" panose="00000400000000000000" pitchFamily="2" charset="-78"/>
              </a:rPr>
              <a:t>انجمن کشمش استان </a:t>
            </a:r>
            <a:r>
              <a:rPr lang="fa-IR" sz="2800" b="1" dirty="0" smtClean="0">
                <a:solidFill>
                  <a:srgbClr val="FF0000"/>
                </a:solidFill>
                <a:cs typeface="B Nazanin" panose="00000400000000000000" pitchFamily="2" charset="-78"/>
              </a:rPr>
              <a:t>قزوین</a:t>
            </a:r>
            <a:r>
              <a:rPr lang="fa-IR" sz="2800" b="1" dirty="0" smtClean="0">
                <a:cs typeface="B Nazanin" panose="00000400000000000000" pitchFamily="2" charset="-78"/>
              </a:rPr>
              <a:t>) </a:t>
            </a:r>
            <a:endParaRPr lang="fa-IR" sz="2800" b="1" dirty="0">
              <a:solidFill>
                <a:srgbClr val="000000"/>
              </a:solidFill>
              <a:latin typeface="Tahoma" panose="020B0604030504040204" pitchFamily="34" charset="0"/>
              <a:cs typeface="B Nazanin" panose="00000400000000000000" pitchFamily="2" charset="-78"/>
            </a:endParaRPr>
          </a:p>
          <a:p>
            <a:pPr marL="457200" indent="-457200" algn="just" rtl="1">
              <a:buFont typeface="Wingdings" panose="05000000000000000000" pitchFamily="2" charset="2"/>
              <a:buChar char="v"/>
            </a:pPr>
            <a:r>
              <a:rPr lang="fa-IR" sz="2800" b="1" dirty="0" smtClean="0">
                <a:solidFill>
                  <a:srgbClr val="000000"/>
                </a:solidFill>
                <a:latin typeface="Tahoma" panose="020B0604030504040204" pitchFamily="34" charset="0"/>
                <a:cs typeface="B Nazanin" panose="00000400000000000000" pitchFamily="2" charset="-78"/>
              </a:rPr>
              <a:t>در </a:t>
            </a:r>
            <a:r>
              <a:rPr lang="fa-IR" sz="2800" b="1" dirty="0">
                <a:solidFill>
                  <a:srgbClr val="000000"/>
                </a:solidFill>
                <a:latin typeface="Tahoma" panose="020B0604030504040204" pitchFamily="34" charset="0"/>
                <a:cs typeface="B Nazanin" panose="00000400000000000000" pitchFamily="2" charset="-78"/>
              </a:rPr>
              <a:t>سال گذشته ۱۲ هزار و ۵۶۰ نمونه از ۲۹ محصول در حوزه باقی‌مانده سموم مورد ارزیابی قرار گرفت که از این میزان در 19/7 درصد موارد میزان سموم بالاتر از حد مجاز بوده است و به عبارت دیگر با استانداردها منطبق نبوده است</a:t>
            </a:r>
            <a:r>
              <a:rPr lang="fa-IR" sz="2800" b="1" dirty="0" smtClean="0">
                <a:solidFill>
                  <a:srgbClr val="000000"/>
                </a:solidFill>
                <a:latin typeface="Tahoma" panose="020B0604030504040204" pitchFamily="34" charset="0"/>
                <a:cs typeface="B Nazanin" panose="00000400000000000000" pitchFamily="2" charset="-78"/>
              </a:rPr>
              <a:t>.</a:t>
            </a:r>
          </a:p>
          <a:p>
            <a:pPr marL="457200" indent="-457200" algn="just" rtl="1">
              <a:buFont typeface="Wingdings" panose="05000000000000000000" pitchFamily="2" charset="2"/>
              <a:buChar char="v"/>
            </a:pPr>
            <a:r>
              <a:rPr lang="fa-IR" sz="2800" b="1" dirty="0" smtClean="0">
                <a:solidFill>
                  <a:srgbClr val="000000"/>
                </a:solidFill>
                <a:latin typeface="Tahoma" panose="020B0604030504040204" pitchFamily="34" charset="0"/>
                <a:cs typeface="B Nazanin" panose="00000400000000000000" pitchFamily="2" charset="-78"/>
              </a:rPr>
              <a:t> </a:t>
            </a:r>
            <a:r>
              <a:rPr lang="fa-IR" sz="2800" b="1" dirty="0">
                <a:solidFill>
                  <a:srgbClr val="000000"/>
                </a:solidFill>
                <a:latin typeface="Tahoma" panose="020B0604030504040204" pitchFamily="34" charset="0"/>
                <a:cs typeface="B Nazanin" panose="00000400000000000000" pitchFamily="2" charset="-78"/>
              </a:rPr>
              <a:t>همچنین ۵۹۶۹ نمونه از ۱۵ نوع محصول در حوزه باقی‌مانده نیترات مورد ارزیابی قرار گرفت که نتیجه این پایش نشان داد که 28/3 درصد محصولات ارزیابی شده نیترات‌شان بالاتر از حد مجاز بوده است. </a:t>
            </a:r>
            <a:endParaRPr lang="fa-IR" sz="2800" b="1" dirty="0" smtClean="0">
              <a:solidFill>
                <a:srgbClr val="000000"/>
              </a:solidFill>
              <a:latin typeface="Tahoma" panose="020B0604030504040204" pitchFamily="34" charset="0"/>
              <a:cs typeface="B Nazanin" panose="00000400000000000000" pitchFamily="2" charset="-78"/>
            </a:endParaRPr>
          </a:p>
          <a:p>
            <a:pPr marL="457200" indent="-457200" algn="just" rtl="1">
              <a:buFont typeface="Wingdings" panose="05000000000000000000" pitchFamily="2" charset="2"/>
              <a:buChar char="v"/>
            </a:pPr>
            <a:r>
              <a:rPr lang="fa-IR" sz="2800" b="1" dirty="0" smtClean="0">
                <a:solidFill>
                  <a:srgbClr val="000000"/>
                </a:solidFill>
                <a:latin typeface="Tahoma" panose="020B0604030504040204" pitchFamily="34" charset="0"/>
                <a:cs typeface="B Nazanin" panose="00000400000000000000" pitchFamily="2" charset="-78"/>
              </a:rPr>
              <a:t>در </a:t>
            </a:r>
            <a:r>
              <a:rPr lang="fa-IR" sz="2800" b="1" dirty="0">
                <a:solidFill>
                  <a:srgbClr val="000000"/>
                </a:solidFill>
                <a:latin typeface="Tahoma" panose="020B0604030504040204" pitchFamily="34" charset="0"/>
                <a:cs typeface="B Nazanin" panose="00000400000000000000" pitchFamily="2" charset="-78"/>
              </a:rPr>
              <a:t>عین حال در حوزه باقی‌مانده فلزات سنگین ۷۴۴۹ نمونه از ۱۵ نوع محصول مورد پایش قرار گرفته و 11/5 درصد عدم انطباق با استانداردها را نشان داد.</a:t>
            </a:r>
            <a:r>
              <a:rPr lang="fa-IR" sz="2800" b="1" dirty="0">
                <a:cs typeface="B Nazanin" panose="00000400000000000000" pitchFamily="2" charset="-78"/>
              </a:rPr>
              <a:t/>
            </a:r>
            <a:br>
              <a:rPr lang="fa-IR" sz="2800" b="1" dirty="0">
                <a:cs typeface="B Nazanin" panose="00000400000000000000" pitchFamily="2" charset="-78"/>
              </a:rPr>
            </a:br>
            <a:r>
              <a:rPr lang="fa-IR" sz="2800" b="1" dirty="0" smtClean="0">
                <a:cs typeface="B Nazanin" panose="00000400000000000000" pitchFamily="2" charset="-78"/>
              </a:rPr>
              <a:t>(</a:t>
            </a:r>
            <a:r>
              <a:rPr lang="fa-IR" sz="2800" b="1" dirty="0" smtClean="0">
                <a:solidFill>
                  <a:srgbClr val="FF0000"/>
                </a:solidFill>
                <a:latin typeface="Tahoma" panose="020B0604030504040204" pitchFamily="34" charset="0"/>
                <a:cs typeface="B Nazanin" panose="00000400000000000000" pitchFamily="2" charset="-78"/>
              </a:rPr>
              <a:t>مدیرکل </a:t>
            </a:r>
            <a:r>
              <a:rPr lang="fa-IR" sz="2800" b="1" dirty="0">
                <a:solidFill>
                  <a:srgbClr val="FF0000"/>
                </a:solidFill>
                <a:latin typeface="Tahoma" panose="020B0604030504040204" pitchFamily="34" charset="0"/>
                <a:cs typeface="B Nazanin" panose="00000400000000000000" pitchFamily="2" charset="-78"/>
              </a:rPr>
              <a:t>فرآورده‌های غذایی و آشامیدنی سازمان غذا و </a:t>
            </a:r>
            <a:r>
              <a:rPr lang="fa-IR" sz="2800" b="1" dirty="0" smtClean="0">
                <a:solidFill>
                  <a:srgbClr val="FF0000"/>
                </a:solidFill>
                <a:latin typeface="Tahoma" panose="020B0604030504040204" pitchFamily="34" charset="0"/>
                <a:cs typeface="B Nazanin" panose="00000400000000000000" pitchFamily="2" charset="-78"/>
              </a:rPr>
              <a:t>دارو</a:t>
            </a:r>
            <a:r>
              <a:rPr lang="fa-IR" sz="2800" b="1" dirty="0" smtClean="0">
                <a:solidFill>
                  <a:srgbClr val="000000"/>
                </a:solidFill>
                <a:latin typeface="Tahoma" panose="020B0604030504040204" pitchFamily="34" charset="0"/>
                <a:cs typeface="B Nazanin" panose="00000400000000000000" pitchFamily="2" charset="-78"/>
              </a:rPr>
              <a:t>)</a:t>
            </a:r>
            <a:r>
              <a:rPr lang="fa-IR" sz="2800" b="1" dirty="0">
                <a:solidFill>
                  <a:srgbClr val="000000"/>
                </a:solidFill>
                <a:latin typeface="Tahoma" panose="020B0604030504040204" pitchFamily="34" charset="0"/>
                <a:cs typeface="B Nazanin" panose="00000400000000000000" pitchFamily="2" charset="-78"/>
              </a:rPr>
              <a:t> </a:t>
            </a:r>
            <a:endParaRPr lang="en-US" sz="2800" b="1" dirty="0">
              <a:cs typeface="B Nazanin" panose="00000400000000000000" pitchFamily="2" charset="-78"/>
            </a:endParaRPr>
          </a:p>
        </p:txBody>
      </p:sp>
    </p:spTree>
    <p:extLst>
      <p:ext uri="{BB962C8B-B14F-4D97-AF65-F5344CB8AC3E}">
        <p14:creationId xmlns:p14="http://schemas.microsoft.com/office/powerpoint/2010/main" val="763536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cs typeface="B Titr" panose="00000700000000000000" pitchFamily="2" charset="-78"/>
              </a:rPr>
              <a:t>عوامل خسارت به محصولات کشاورزی </a:t>
            </a:r>
            <a:endParaRPr lang="en-US" sz="3600" dirty="0">
              <a:cs typeface="B Titr" panose="00000700000000000000" pitchFamily="2" charset="-78"/>
            </a:endParaRPr>
          </a:p>
        </p:txBody>
      </p:sp>
      <p:sp>
        <p:nvSpPr>
          <p:cNvPr id="3" name="Content Placeholder 2"/>
          <p:cNvSpPr>
            <a:spLocks noGrp="1"/>
          </p:cNvSpPr>
          <p:nvPr>
            <p:ph idx="1"/>
          </p:nvPr>
        </p:nvSpPr>
        <p:spPr>
          <a:xfrm>
            <a:off x="838200" y="1956253"/>
            <a:ext cx="10515600" cy="4351338"/>
          </a:xfrm>
        </p:spPr>
        <p:txBody>
          <a:bodyPr>
            <a:noAutofit/>
          </a:bodyPr>
          <a:lstStyle/>
          <a:p>
            <a:pPr marL="0" indent="0" algn="just" rtl="1">
              <a:lnSpc>
                <a:spcPct val="150000"/>
              </a:lnSpc>
              <a:buNone/>
            </a:pPr>
            <a:endParaRPr lang="en-US" b="1" dirty="0" smtClean="0">
              <a:cs typeface="B Nazanin" panose="00000400000000000000" pitchFamily="2" charset="-78"/>
            </a:endParaRPr>
          </a:p>
          <a:p>
            <a:pPr marL="0" indent="0" algn="just" rtl="1">
              <a:lnSpc>
                <a:spcPct val="150000"/>
              </a:lnSpc>
              <a:buNone/>
            </a:pPr>
            <a:r>
              <a:rPr lang="fa-IR" b="1" dirty="0" smtClean="0">
                <a:cs typeface="B Nazanin" panose="00000400000000000000" pitchFamily="2" charset="-78"/>
              </a:rPr>
              <a:t>آفات</a:t>
            </a:r>
            <a:r>
              <a:rPr lang="fa-IR" b="1" dirty="0">
                <a:cs typeface="B Nazanin" panose="00000400000000000000" pitchFamily="2" charset="-78"/>
              </a:rPr>
              <a:t>، بيماريها و علفهاي هرز همواره </a:t>
            </a:r>
            <a:r>
              <a:rPr lang="fa-IR" b="1" dirty="0" smtClean="0">
                <a:cs typeface="B Nazanin" panose="00000400000000000000" pitchFamily="2" charset="-78"/>
              </a:rPr>
              <a:t>در </a:t>
            </a:r>
            <a:r>
              <a:rPr lang="fa-IR" b="1" dirty="0">
                <a:cs typeface="B Nazanin" panose="00000400000000000000" pitchFamily="2" charset="-78"/>
              </a:rPr>
              <a:t>مقاطعي تا 100 درصد محصول را از </a:t>
            </a:r>
            <a:r>
              <a:rPr lang="fa-IR" b="1" dirty="0" smtClean="0">
                <a:cs typeface="B Nazanin" panose="00000400000000000000" pitchFamily="2" charset="-78"/>
              </a:rPr>
              <a:t>بين برده اند،لذا </a:t>
            </a:r>
            <a:r>
              <a:rPr lang="fa-IR" b="1" dirty="0">
                <a:cs typeface="B Nazanin" panose="00000400000000000000" pitchFamily="2" charset="-78"/>
              </a:rPr>
              <a:t>كنترل اين عوامل </a:t>
            </a:r>
            <a:r>
              <a:rPr lang="fa-IR" b="1" dirty="0" smtClean="0">
                <a:cs typeface="B Nazanin" panose="00000400000000000000" pitchFamily="2" charset="-78"/>
              </a:rPr>
              <a:t>خسارت زا </a:t>
            </a:r>
            <a:r>
              <a:rPr lang="fa-IR" b="1" dirty="0">
                <a:cs typeface="B Nazanin" panose="00000400000000000000" pitchFamily="2" charset="-78"/>
              </a:rPr>
              <a:t>اجتناب ناپذير است. تعداد عوامل </a:t>
            </a:r>
            <a:r>
              <a:rPr lang="fa-IR" b="1" dirty="0" smtClean="0">
                <a:cs typeface="B Nazanin" panose="00000400000000000000" pitchFamily="2" charset="-78"/>
              </a:rPr>
              <a:t>خسارت زاي </a:t>
            </a:r>
            <a:r>
              <a:rPr lang="fa-IR" b="1" dirty="0">
                <a:cs typeface="B Nazanin" panose="00000400000000000000" pitchFamily="2" charset="-78"/>
              </a:rPr>
              <a:t>گياهي مهم و اقتصادي در </a:t>
            </a:r>
            <a:r>
              <a:rPr lang="fa-IR" b="1" dirty="0" smtClean="0">
                <a:cs typeface="B Nazanin" panose="00000400000000000000" pitchFamily="2" charset="-78"/>
              </a:rPr>
              <a:t>كشورايران </a:t>
            </a:r>
            <a:r>
              <a:rPr lang="fa-IR" b="1" dirty="0">
                <a:cs typeface="B Nazanin" panose="00000400000000000000" pitchFamily="2" charset="-78"/>
              </a:rPr>
              <a:t>بالغ بر 607 عامل شامل آفات ( حشرات، </a:t>
            </a:r>
            <a:r>
              <a:rPr lang="fa-IR" b="1" dirty="0" smtClean="0">
                <a:cs typeface="B Nazanin" panose="00000400000000000000" pitchFamily="2" charset="-78"/>
              </a:rPr>
              <a:t>كنه ها</a:t>
            </a:r>
            <a:r>
              <a:rPr lang="fa-IR" b="1" dirty="0">
                <a:cs typeface="B Nazanin" panose="00000400000000000000" pitchFamily="2" charset="-78"/>
              </a:rPr>
              <a:t>، موشها و پرندگان )، بيماريها ( باكتري، قارچ، نماتد، </a:t>
            </a:r>
            <a:r>
              <a:rPr lang="fa-IR" b="1" dirty="0" smtClean="0">
                <a:cs typeface="B Nazanin" panose="00000400000000000000" pitchFamily="2" charset="-78"/>
              </a:rPr>
              <a:t>ويروس،فيتوپلاسما </a:t>
            </a:r>
            <a:r>
              <a:rPr lang="fa-IR" b="1" dirty="0">
                <a:cs typeface="B Nazanin" panose="00000400000000000000" pitchFamily="2" charset="-78"/>
              </a:rPr>
              <a:t>و... ) و علفهاي هرز </a:t>
            </a:r>
            <a:r>
              <a:rPr lang="fa-IR" b="1" dirty="0" smtClean="0">
                <a:cs typeface="B Nazanin" panose="00000400000000000000" pitchFamily="2" charset="-78"/>
              </a:rPr>
              <a:t>می باشد ،كه </a:t>
            </a:r>
            <a:r>
              <a:rPr lang="fa-IR" b="1" dirty="0">
                <a:cs typeface="B Nazanin" panose="00000400000000000000" pitchFamily="2" charset="-78"/>
              </a:rPr>
              <a:t>به ترتيب سهم آفات از اين عوامل </a:t>
            </a:r>
            <a:r>
              <a:rPr lang="fa-IR" b="1" u="sng" dirty="0">
                <a:cs typeface="B Nazanin" panose="00000400000000000000" pitchFamily="2" charset="-78"/>
              </a:rPr>
              <a:t>28 </a:t>
            </a:r>
            <a:r>
              <a:rPr lang="fa-IR" b="1" dirty="0">
                <a:cs typeface="B Nazanin" panose="00000400000000000000" pitchFamily="2" charset="-78"/>
              </a:rPr>
              <a:t>درصد، سهم بيماريها </a:t>
            </a:r>
            <a:r>
              <a:rPr lang="fa-IR" b="1" u="sng" dirty="0">
                <a:cs typeface="B Nazanin" panose="00000400000000000000" pitchFamily="2" charset="-78"/>
              </a:rPr>
              <a:t>25</a:t>
            </a:r>
            <a:r>
              <a:rPr lang="fa-IR" b="1" dirty="0">
                <a:cs typeface="B Nazanin" panose="00000400000000000000" pitchFamily="2" charset="-78"/>
              </a:rPr>
              <a:t> درصد و </a:t>
            </a:r>
            <a:r>
              <a:rPr lang="fa-IR" b="1" dirty="0" smtClean="0">
                <a:cs typeface="B Nazanin" panose="00000400000000000000" pitchFamily="2" charset="-78"/>
              </a:rPr>
              <a:t>سهم علفهاي </a:t>
            </a:r>
            <a:r>
              <a:rPr lang="fa-IR" b="1" dirty="0">
                <a:cs typeface="B Nazanin" panose="00000400000000000000" pitchFamily="2" charset="-78"/>
              </a:rPr>
              <a:t>هرز </a:t>
            </a:r>
            <a:r>
              <a:rPr lang="fa-IR" b="1" u="sng" dirty="0">
                <a:cs typeface="B Nazanin" panose="00000400000000000000" pitchFamily="2" charset="-78"/>
              </a:rPr>
              <a:t>47 </a:t>
            </a:r>
            <a:r>
              <a:rPr lang="fa-IR" b="1" dirty="0">
                <a:cs typeface="B Nazanin" panose="00000400000000000000" pitchFamily="2" charset="-78"/>
              </a:rPr>
              <a:t>درصد ميباشد</a:t>
            </a:r>
            <a:r>
              <a:rPr lang="fa-IR" b="1" dirty="0" smtClean="0">
                <a:cs typeface="B Nazanin" panose="00000400000000000000" pitchFamily="2" charset="-78"/>
              </a:rPr>
              <a:t>.</a:t>
            </a:r>
            <a:endParaRPr lang="fa-IR" b="1" dirty="0">
              <a:cs typeface="B Nazanin" panose="00000400000000000000" pitchFamily="2" charset="-78"/>
            </a:endParaRPr>
          </a:p>
        </p:txBody>
      </p:sp>
    </p:spTree>
    <p:extLst>
      <p:ext uri="{BB962C8B-B14F-4D97-AF65-F5344CB8AC3E}">
        <p14:creationId xmlns:p14="http://schemas.microsoft.com/office/powerpoint/2010/main" val="1729173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67" y="365125"/>
            <a:ext cx="10779034" cy="1325563"/>
          </a:xfrm>
        </p:spPr>
        <p:txBody>
          <a:bodyPr>
            <a:normAutofit/>
          </a:bodyPr>
          <a:lstStyle/>
          <a:p>
            <a:pPr algn="r"/>
            <a:r>
              <a:rPr lang="fa-IR" sz="3200" dirty="0">
                <a:cs typeface="B Titr" panose="00000700000000000000" pitchFamily="2" charset="-78"/>
              </a:rPr>
              <a:t>میزان عدم انطباق محصولات کشاورزی با استاندارد در یک پایش درسال </a:t>
            </a:r>
            <a:r>
              <a:rPr lang="fa-IR" sz="3200" dirty="0" smtClean="0">
                <a:cs typeface="B Titr" panose="00000700000000000000" pitchFamily="2" charset="-78"/>
              </a:rPr>
              <a:t>94</a:t>
            </a:r>
            <a:endParaRPr lang="en-US" sz="3200" dirty="0"/>
          </a:p>
        </p:txBody>
      </p:sp>
      <p:sp>
        <p:nvSpPr>
          <p:cNvPr id="3" name="Content Placeholder 2"/>
          <p:cNvSpPr>
            <a:spLocks noGrp="1"/>
          </p:cNvSpPr>
          <p:nvPr>
            <p:ph idx="1"/>
          </p:nvPr>
        </p:nvSpPr>
        <p:spPr/>
        <p:txBody>
          <a:bodyPr/>
          <a:lstStyle/>
          <a:p>
            <a:pPr marL="0" indent="0" algn="just" rtl="1">
              <a:lnSpc>
                <a:spcPct val="150000"/>
              </a:lnSpc>
              <a:spcBef>
                <a:spcPct val="0"/>
              </a:spcBef>
              <a:buNone/>
            </a:pPr>
            <a:r>
              <a:rPr lang="fa-IR" altLang="en-US" b="1" dirty="0" smtClean="0">
                <a:cs typeface="B Nazanin" panose="00000400000000000000" pitchFamily="2" charset="-78"/>
              </a:rPr>
              <a:t>در یک مطالعه </a:t>
            </a:r>
            <a:r>
              <a:rPr lang="fa-IR" altLang="en-US" b="1" dirty="0">
                <a:cs typeface="B Nazanin" panose="00000400000000000000" pitchFamily="2" charset="-78"/>
              </a:rPr>
              <a:t>کشوری </a:t>
            </a:r>
            <a:r>
              <a:rPr lang="fa-IR" altLang="en-US" b="1" dirty="0" smtClean="0">
                <a:cs typeface="B Nazanin" panose="00000400000000000000" pitchFamily="2" charset="-78"/>
              </a:rPr>
              <a:t>در سال 94مشخص </a:t>
            </a:r>
            <a:r>
              <a:rPr lang="fa-IR" altLang="en-US" b="1" dirty="0">
                <a:cs typeface="B Nazanin" panose="00000400000000000000" pitchFamily="2" charset="-78"/>
              </a:rPr>
              <a:t>گردید بیشترین درصد عدم انطباق محصولات کشاورزی با استانداردهای مربوطه در خصوص محصول سیب زمینی با ۵/۳۵% آلودگی و کمترین مقدار مربوط به محصول برنج با۴/۲% آلودگی می‌باشد. همچنین مقدار عدم انطباق سایر محصولات نیز شامل خیار ۹/۳۴%، کاهو ۳/۲۲%، سیب درختی ۱/۱۸%، گوجه فرنگی ۴/۱۰% گزارش شد.</a:t>
            </a:r>
          </a:p>
        </p:txBody>
      </p:sp>
    </p:spTree>
    <p:extLst>
      <p:ext uri="{BB962C8B-B14F-4D97-AF65-F5344CB8AC3E}">
        <p14:creationId xmlns:p14="http://schemas.microsoft.com/office/powerpoint/2010/main" val="3476117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cs typeface="B Titr" panose="00000700000000000000" pitchFamily="2" charset="-78"/>
              </a:rPr>
              <a:t>چالشهای مرتبط با استفاده از آفتکشها و باقیمانده سموم</a:t>
            </a:r>
            <a:endParaRPr lang="en-US" sz="3600" dirty="0">
              <a:cs typeface="B Titr" panose="00000700000000000000" pitchFamily="2" charset="-78"/>
            </a:endParaRPr>
          </a:p>
        </p:txBody>
      </p:sp>
      <p:sp>
        <p:nvSpPr>
          <p:cNvPr id="3" name="Content Placeholder 2"/>
          <p:cNvSpPr>
            <a:spLocks noGrp="1"/>
          </p:cNvSpPr>
          <p:nvPr>
            <p:ph idx="1"/>
          </p:nvPr>
        </p:nvSpPr>
        <p:spPr/>
        <p:txBody>
          <a:bodyPr>
            <a:normAutofit fontScale="62500" lnSpcReduction="20000"/>
          </a:bodyPr>
          <a:lstStyle/>
          <a:p>
            <a:pPr algn="r" rtl="1"/>
            <a:r>
              <a:rPr lang="fa-IR" sz="2900" b="1" dirty="0" smtClean="0">
                <a:cs typeface="B Nazanin" panose="00000400000000000000" pitchFamily="2" charset="-78"/>
              </a:rPr>
              <a:t>ضعف در نوع و نحوه استفاده از سموم مورد استفاده در تولیدات کشاورزی </a:t>
            </a:r>
          </a:p>
          <a:p>
            <a:pPr algn="r" rtl="1"/>
            <a:r>
              <a:rPr lang="fa-IR" sz="2900" b="1" dirty="0" smtClean="0">
                <a:cs typeface="B Nazanin" panose="00000400000000000000" pitchFamily="2" charset="-78"/>
              </a:rPr>
              <a:t>کمبود منابع لازم وزارت بهداشت و جهاد کشاورزی جهت کنترل باقیمانده سموم </a:t>
            </a:r>
          </a:p>
          <a:p>
            <a:pPr algn="r" rtl="1"/>
            <a:r>
              <a:rPr lang="fa-IR" sz="2900" b="1" dirty="0" smtClean="0">
                <a:cs typeface="B Nazanin" panose="00000400000000000000" pitchFamily="2" charset="-78"/>
              </a:rPr>
              <a:t>عدم امکان رد یابی به دلیل شناسنامه دار نبودن محصولات کشاورزی </a:t>
            </a:r>
          </a:p>
          <a:p>
            <a:pPr algn="r" rtl="1"/>
            <a:r>
              <a:rPr lang="fa-IR" sz="2900" b="1" dirty="0" smtClean="0">
                <a:cs typeface="B Nazanin" panose="00000400000000000000" pitchFamily="2" charset="-78"/>
              </a:rPr>
              <a:t>عدم آگاهی کافی کشاورزان از نظر میزان و زمان استفاده از سموم</a:t>
            </a:r>
          </a:p>
          <a:p>
            <a:pPr algn="r" rtl="1"/>
            <a:r>
              <a:rPr lang="fa-IR" sz="2900" b="1" dirty="0">
                <a:cs typeface="B Nazanin" panose="00000400000000000000" pitchFamily="2" charset="-78"/>
              </a:rPr>
              <a:t>استفاده کشاورزان </a:t>
            </a:r>
            <a:r>
              <a:rPr lang="fa-IR" sz="2900" b="1" dirty="0" smtClean="0">
                <a:cs typeface="B Nazanin" panose="00000400000000000000" pitchFamily="2" charset="-78"/>
              </a:rPr>
              <a:t>از یک سم برای چند محصول </a:t>
            </a:r>
          </a:p>
          <a:p>
            <a:pPr algn="r" rtl="1"/>
            <a:r>
              <a:rPr lang="fa-IR" sz="2900" b="1" dirty="0">
                <a:cs typeface="B Nazanin" panose="00000400000000000000" pitchFamily="2" charset="-78"/>
              </a:rPr>
              <a:t>برداشت </a:t>
            </a:r>
            <a:r>
              <a:rPr lang="fa-IR" sz="2900" b="1" dirty="0" smtClean="0">
                <a:cs typeface="B Nazanin" panose="00000400000000000000" pitchFamily="2" charset="-78"/>
              </a:rPr>
              <a:t>وعرضه محصولات کشاورزی به بازار قبل از خروج اثرات سم از محصول </a:t>
            </a:r>
          </a:p>
          <a:p>
            <a:pPr algn="r" rtl="1"/>
            <a:r>
              <a:rPr lang="fa-IR" sz="2900" b="1" dirty="0" smtClean="0">
                <a:cs typeface="B Nazanin" panose="00000400000000000000" pitchFamily="2" charset="-78"/>
              </a:rPr>
              <a:t>کاهش </a:t>
            </a:r>
            <a:r>
              <a:rPr lang="fa-IR" sz="2900" b="1" dirty="0">
                <a:cs typeface="B Nazanin" panose="00000400000000000000" pitchFamily="2" charset="-78"/>
              </a:rPr>
              <a:t>صادرات </a:t>
            </a:r>
            <a:r>
              <a:rPr lang="fa-IR" sz="2900" b="1" dirty="0" smtClean="0">
                <a:cs typeface="B Nazanin" panose="00000400000000000000" pitchFamily="2" charset="-78"/>
              </a:rPr>
              <a:t>برخی از محصولات کشاورزی به دلیل وجود باقیمانده سموم </a:t>
            </a:r>
          </a:p>
          <a:p>
            <a:pPr algn="r" rtl="1"/>
            <a:r>
              <a:rPr lang="fa-IR" sz="2900" b="1" dirty="0" smtClean="0">
                <a:cs typeface="B Nazanin" panose="00000400000000000000" pitchFamily="2" charset="-78"/>
              </a:rPr>
              <a:t>مصرف سموم ارزان </a:t>
            </a:r>
            <a:r>
              <a:rPr lang="fa-IR" sz="2900" b="1" dirty="0">
                <a:cs typeface="B Nazanin" panose="00000400000000000000" pitchFamily="2" charset="-78"/>
              </a:rPr>
              <a:t>و بی کیفیت </a:t>
            </a:r>
            <a:endParaRPr lang="fa-IR" sz="2900" b="1" dirty="0" smtClean="0">
              <a:cs typeface="B Nazanin" panose="00000400000000000000" pitchFamily="2" charset="-78"/>
            </a:endParaRPr>
          </a:p>
          <a:p>
            <a:pPr algn="r" rtl="1"/>
            <a:r>
              <a:rPr lang="fa-IR" sz="2900" b="1" dirty="0" smtClean="0">
                <a:cs typeface="B Nazanin" panose="00000400000000000000" pitchFamily="2" charset="-78"/>
              </a:rPr>
              <a:t>وجود فروشگاههای غیرمجازفروش سم</a:t>
            </a:r>
            <a:endParaRPr lang="fa-IR" sz="2900" b="1" dirty="0">
              <a:cs typeface="B Nazanin" panose="00000400000000000000" pitchFamily="2" charset="-78"/>
            </a:endParaRPr>
          </a:p>
          <a:p>
            <a:pPr algn="r" rtl="1"/>
            <a:endParaRPr lang="en-US" dirty="0">
              <a:cs typeface="B Baran" panose="00000400000000000000" pitchFamily="2" charset="-78"/>
            </a:endParaRPr>
          </a:p>
        </p:txBody>
      </p:sp>
    </p:spTree>
    <p:extLst>
      <p:ext uri="{BB962C8B-B14F-4D97-AF65-F5344CB8AC3E}">
        <p14:creationId xmlns:p14="http://schemas.microsoft.com/office/powerpoint/2010/main" val="2986171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cs typeface="B Titr" panose="00000700000000000000" pitchFamily="2" charset="-78"/>
              </a:rPr>
              <a:t>چالشهای مرتبط با استفاده از آفتکشها و باقیمانده سموم</a:t>
            </a:r>
            <a:endParaRPr lang="en-US" sz="3600"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b="1" dirty="0" smtClean="0">
                <a:cs typeface="B Nazanin" panose="00000400000000000000" pitchFamily="2" charset="-78"/>
              </a:rPr>
              <a:t>عدم نظارت کافی بر فروش محصولات حاوی مقادیر بیش از حد مجاز سم</a:t>
            </a:r>
          </a:p>
          <a:p>
            <a:pPr algn="r" rtl="1"/>
            <a:r>
              <a:rPr lang="fa-IR" b="1" dirty="0" smtClean="0">
                <a:cs typeface="B Nazanin" panose="00000400000000000000" pitchFamily="2" charset="-78"/>
              </a:rPr>
              <a:t>فروش سموم بدون نسخه گیاه پزشکی</a:t>
            </a:r>
          </a:p>
          <a:p>
            <a:pPr algn="r" rtl="1"/>
            <a:r>
              <a:rPr lang="fa-IR" b="1" dirty="0" smtClean="0">
                <a:cs typeface="B Nazanin" panose="00000400000000000000" pitchFamily="2" charset="-78"/>
              </a:rPr>
              <a:t>کاشت محصولاتی که سم زیادی میبرند</a:t>
            </a:r>
          </a:p>
          <a:p>
            <a:pPr algn="r" rtl="1"/>
            <a:r>
              <a:rPr lang="fa-IR" b="1" dirty="0" smtClean="0">
                <a:cs typeface="B Nazanin" panose="00000400000000000000" pitchFamily="2" charset="-78"/>
              </a:rPr>
              <a:t>تبعیت سنتی از سایر کشاورزان</a:t>
            </a:r>
          </a:p>
          <a:p>
            <a:pPr algn="r" rtl="1"/>
            <a:r>
              <a:rPr lang="fa-IR" b="1" dirty="0" smtClean="0">
                <a:cs typeface="B Nazanin" panose="00000400000000000000" pitchFamily="2" charset="-78"/>
              </a:rPr>
              <a:t>عدم تجهیز آزمایشگاههای کنترل و کیفیت سموم </a:t>
            </a:r>
          </a:p>
          <a:p>
            <a:pPr algn="r" rtl="1"/>
            <a:r>
              <a:rPr lang="fa-IR" b="1" dirty="0" smtClean="0">
                <a:cs typeface="B Nazanin" panose="00000400000000000000" pitchFamily="2" charset="-78"/>
              </a:rPr>
              <a:t>کاهش کیفیت سموم به سبب فقدان توزیع سالم</a:t>
            </a:r>
          </a:p>
          <a:p>
            <a:pPr algn="r" rtl="1"/>
            <a:endParaRPr lang="en-US" dirty="0">
              <a:cs typeface="B Baran" panose="00000400000000000000" pitchFamily="2" charset="-78"/>
            </a:endParaRPr>
          </a:p>
        </p:txBody>
      </p:sp>
    </p:spTree>
    <p:extLst>
      <p:ext uri="{BB962C8B-B14F-4D97-AF65-F5344CB8AC3E}">
        <p14:creationId xmlns:p14="http://schemas.microsoft.com/office/powerpoint/2010/main" val="384766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cs typeface="B Titr" panose="00000700000000000000" pitchFamily="2" charset="-78"/>
              </a:rPr>
              <a:t>راهکار های پیشنهادی</a:t>
            </a:r>
            <a:endParaRPr lang="en-US" sz="3600" dirty="0">
              <a:cs typeface="B Titr" panose="00000700000000000000" pitchFamily="2" charset="-78"/>
            </a:endParaRPr>
          </a:p>
        </p:txBody>
      </p:sp>
      <p:sp>
        <p:nvSpPr>
          <p:cNvPr id="3" name="Content Placeholder 2"/>
          <p:cNvSpPr>
            <a:spLocks noGrp="1"/>
          </p:cNvSpPr>
          <p:nvPr>
            <p:ph idx="1"/>
          </p:nvPr>
        </p:nvSpPr>
        <p:spPr>
          <a:xfrm>
            <a:off x="1295401" y="2560319"/>
            <a:ext cx="9601196" cy="3762103"/>
          </a:xfrm>
        </p:spPr>
        <p:txBody>
          <a:bodyPr/>
          <a:lstStyle/>
          <a:p>
            <a:pPr algn="just" rtl="1">
              <a:lnSpc>
                <a:spcPct val="100000"/>
              </a:lnSpc>
              <a:buFont typeface="Wingdings" panose="05000000000000000000" pitchFamily="2" charset="2"/>
              <a:buChar char="v"/>
            </a:pPr>
            <a:r>
              <a:rPr lang="fa-IR" b="1" dirty="0" smtClean="0">
                <a:cs typeface="B Nazanin" panose="00000400000000000000" pitchFamily="2" charset="-78"/>
              </a:rPr>
              <a:t>شناسنامه دارکردن محصولات کشاورزی به منظور ردیابی</a:t>
            </a:r>
          </a:p>
          <a:p>
            <a:pPr algn="just" rtl="1">
              <a:lnSpc>
                <a:spcPct val="100000"/>
              </a:lnSpc>
              <a:buFont typeface="Wingdings" panose="05000000000000000000" pitchFamily="2" charset="2"/>
              <a:buChar char="v"/>
            </a:pPr>
            <a:r>
              <a:rPr lang="fa-IR" b="1" dirty="0" smtClean="0">
                <a:cs typeface="B Nazanin" panose="00000400000000000000" pitchFamily="2" charset="-78"/>
              </a:rPr>
              <a:t>تخصیص منابع لازم به وزارت بهداشت و وزارت جهاد کشاورزی</a:t>
            </a:r>
          </a:p>
          <a:p>
            <a:pPr algn="just" rtl="1">
              <a:lnSpc>
                <a:spcPct val="100000"/>
              </a:lnSpc>
              <a:buFont typeface="Wingdings" panose="05000000000000000000" pitchFamily="2" charset="2"/>
              <a:buChar char="v"/>
            </a:pPr>
            <a:r>
              <a:rPr lang="fa-IR" b="1" dirty="0" smtClean="0">
                <a:cs typeface="B Nazanin" panose="00000400000000000000" pitchFamily="2" charset="-78"/>
              </a:rPr>
              <a:t>تهیه دستورالعمل لازم جهت مصرف سموم و زمان برداشت محصول</a:t>
            </a:r>
          </a:p>
          <a:p>
            <a:pPr algn="just" rtl="1">
              <a:lnSpc>
                <a:spcPct val="100000"/>
              </a:lnSpc>
              <a:buFont typeface="Wingdings" panose="05000000000000000000" pitchFamily="2" charset="2"/>
              <a:buChar char="v"/>
            </a:pPr>
            <a:r>
              <a:rPr lang="fa-IR" b="1" dirty="0" smtClean="0">
                <a:cs typeface="B Nazanin" panose="00000400000000000000" pitchFamily="2" charset="-78"/>
              </a:rPr>
              <a:t> </a:t>
            </a:r>
            <a:r>
              <a:rPr lang="fa-IR" b="1" dirty="0">
                <a:cs typeface="B Nazanin" panose="00000400000000000000" pitchFamily="2" charset="-78"/>
              </a:rPr>
              <a:t>رسانه‌ای نمودن عدم استفاده از سموم مضر و تدوین برنامه‌های آموزشی نحوه استفاده صحیح از سموم کشاورزی با همکاری سازمان‌های جهاد کشاورزی و صدا و سیما برای کشاورزان </a:t>
            </a:r>
            <a:endParaRPr lang="fa-IR" b="1" dirty="0" smtClean="0">
              <a:cs typeface="B Nazanin" panose="00000400000000000000" pitchFamily="2" charset="-78"/>
            </a:endParaRPr>
          </a:p>
          <a:p>
            <a:pPr algn="just" rtl="1">
              <a:lnSpc>
                <a:spcPct val="100000"/>
              </a:lnSpc>
              <a:buFont typeface="Wingdings" panose="05000000000000000000" pitchFamily="2" charset="2"/>
              <a:buChar char="v"/>
            </a:pPr>
            <a:r>
              <a:rPr lang="fa-IR" b="1" dirty="0" smtClean="0">
                <a:cs typeface="B Nazanin" panose="00000400000000000000" pitchFamily="2" charset="-78"/>
              </a:rPr>
              <a:t>رعایت </a:t>
            </a:r>
            <a:r>
              <a:rPr lang="fa-IR" b="1" dirty="0">
                <a:cs typeface="B Nazanin" panose="00000400000000000000" pitchFamily="2" charset="-78"/>
              </a:rPr>
              <a:t>اصول صحیح </a:t>
            </a:r>
            <a:r>
              <a:rPr lang="fa-IR" b="1" dirty="0" smtClean="0">
                <a:cs typeface="B Nazanin" panose="00000400000000000000" pitchFamily="2" charset="-78"/>
              </a:rPr>
              <a:t>سمپاشی</a:t>
            </a:r>
          </a:p>
        </p:txBody>
      </p:sp>
      <p:sp>
        <p:nvSpPr>
          <p:cNvPr id="5" name="AutoShape 2" descr="Image result for ‫عکس آفت کشه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عکس آفت کشه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عکس آفت کشها‬‎"/>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14606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a:cs typeface="B Titr" panose="00000700000000000000" pitchFamily="2" charset="-78"/>
              </a:rPr>
              <a:t>راهکار های </a:t>
            </a:r>
            <a:r>
              <a:rPr lang="fa-IR" sz="3600" dirty="0" smtClean="0">
                <a:cs typeface="B Titr" panose="00000700000000000000" pitchFamily="2" charset="-78"/>
              </a:rPr>
              <a:t>پیشنهادی</a:t>
            </a:r>
            <a:endParaRPr lang="en-US" sz="3600" dirty="0"/>
          </a:p>
        </p:txBody>
      </p:sp>
      <p:sp>
        <p:nvSpPr>
          <p:cNvPr id="3" name="Content Placeholder 2"/>
          <p:cNvSpPr>
            <a:spLocks noGrp="1"/>
          </p:cNvSpPr>
          <p:nvPr>
            <p:ph idx="1"/>
          </p:nvPr>
        </p:nvSpPr>
        <p:spPr>
          <a:xfrm>
            <a:off x="953589" y="2416629"/>
            <a:ext cx="10371908" cy="3760334"/>
          </a:xfrm>
        </p:spPr>
        <p:txBody>
          <a:bodyPr>
            <a:normAutofit fontScale="92500"/>
          </a:bodyPr>
          <a:lstStyle/>
          <a:p>
            <a:pPr algn="just" rtl="1">
              <a:lnSpc>
                <a:spcPct val="150000"/>
              </a:lnSpc>
              <a:buFont typeface="Wingdings" pitchFamily="2" charset="2"/>
              <a:buChar char="v"/>
              <a:defRPr/>
            </a:pPr>
            <a:r>
              <a:rPr lang="fa-IR" b="1" dirty="0">
                <a:solidFill>
                  <a:schemeClr val="accent3">
                    <a:lumMod val="50000"/>
                  </a:schemeClr>
                </a:solidFill>
                <a:cs typeface="B Nazanin" panose="00000400000000000000" pitchFamily="2" charset="-78"/>
              </a:rPr>
              <a:t>برگزاری کلاس ها و کارگاه های توجیهی جهت کشاورزان،کارشناسان کشاورزی و کارشناسان بهداشت و مردم به ویژه در روستاها</a:t>
            </a:r>
          </a:p>
          <a:p>
            <a:pPr algn="r" rtl="1">
              <a:lnSpc>
                <a:spcPct val="150000"/>
              </a:lnSpc>
              <a:buFont typeface="Wingdings" pitchFamily="2" charset="2"/>
              <a:buChar char="v"/>
              <a:defRPr/>
            </a:pPr>
            <a:r>
              <a:rPr lang="fa-IR" b="1" dirty="0">
                <a:solidFill>
                  <a:schemeClr val="accent3">
                    <a:lumMod val="50000"/>
                  </a:schemeClr>
                </a:solidFill>
                <a:cs typeface="B Nazanin" panose="00000400000000000000" pitchFamily="2" charset="-78"/>
              </a:rPr>
              <a:t>ساماندهی فروش سم و مانیتورینگ فروشگاه های سموم</a:t>
            </a:r>
          </a:p>
          <a:p>
            <a:pPr algn="r" rtl="1">
              <a:lnSpc>
                <a:spcPct val="150000"/>
              </a:lnSpc>
              <a:buFont typeface="Wingdings" pitchFamily="2" charset="2"/>
              <a:buChar char="v"/>
              <a:defRPr/>
            </a:pPr>
            <a:r>
              <a:rPr lang="fa-IR" b="1" dirty="0">
                <a:solidFill>
                  <a:schemeClr val="accent3">
                    <a:lumMod val="50000"/>
                  </a:schemeClr>
                </a:solidFill>
                <a:cs typeface="B Nazanin" panose="00000400000000000000" pitchFamily="2" charset="-78"/>
              </a:rPr>
              <a:t>مبارزه با پخش غیر قانونی سموم و هم چنین جلوگیری از توزیع سموم تقلبی و غیر مجاز</a:t>
            </a:r>
          </a:p>
          <a:p>
            <a:pPr algn="r" rtl="1">
              <a:lnSpc>
                <a:spcPct val="150000"/>
              </a:lnSpc>
              <a:buFont typeface="Wingdings" pitchFamily="2" charset="2"/>
              <a:buChar char="v"/>
              <a:defRPr/>
            </a:pPr>
            <a:r>
              <a:rPr lang="fa-IR" b="1" dirty="0">
                <a:solidFill>
                  <a:schemeClr val="accent3">
                    <a:lumMod val="50000"/>
                  </a:schemeClr>
                </a:solidFill>
                <a:cs typeface="B Nazanin" panose="00000400000000000000" pitchFamily="2" charset="-78"/>
              </a:rPr>
              <a:t>تلاش در جهت تولید محصول سالم به وسیله ترغیب تولید </a:t>
            </a:r>
            <a:r>
              <a:rPr lang="fa-IR" b="1" dirty="0" smtClean="0">
                <a:solidFill>
                  <a:schemeClr val="accent3">
                    <a:lumMod val="50000"/>
                  </a:schemeClr>
                </a:solidFill>
                <a:cs typeface="B Nazanin" panose="00000400000000000000" pitchFamily="2" charset="-78"/>
              </a:rPr>
              <a:t>کنندگان</a:t>
            </a:r>
          </a:p>
          <a:p>
            <a:pPr algn="r" rtl="1">
              <a:lnSpc>
                <a:spcPct val="150000"/>
              </a:lnSpc>
              <a:buFont typeface="Wingdings" pitchFamily="2" charset="2"/>
              <a:buChar char="v"/>
              <a:defRPr/>
            </a:pPr>
            <a:r>
              <a:rPr lang="fa-IR" b="1" dirty="0" smtClean="0">
                <a:solidFill>
                  <a:schemeClr val="accent3">
                    <a:lumMod val="50000"/>
                  </a:schemeClr>
                </a:solidFill>
                <a:cs typeface="B Nazanin" panose="00000400000000000000" pitchFamily="2" charset="-78"/>
              </a:rPr>
              <a:t>افزایش نظارت بر واردات سموم و آفت کشها</a:t>
            </a:r>
            <a:endParaRPr lang="fa-IR" b="1" dirty="0">
              <a:solidFill>
                <a:schemeClr val="accent3">
                  <a:lumMod val="50000"/>
                </a:schemeClr>
              </a:solidFill>
              <a:cs typeface="B Nazanin" panose="00000400000000000000" pitchFamily="2" charset="-78"/>
            </a:endParaRPr>
          </a:p>
          <a:p>
            <a:pPr algn="r" rtl="1"/>
            <a:endParaRPr lang="en-US" dirty="0"/>
          </a:p>
        </p:txBody>
      </p:sp>
      <p:pic>
        <p:nvPicPr>
          <p:cNvPr id="4" name="Picture 2" descr="Image result for ‫عکس آفت کشه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589" y="4831648"/>
            <a:ext cx="3487782" cy="134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478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anose="00000700000000000000" pitchFamily="2" charset="-78"/>
              </a:rPr>
              <a:t>راهکار های پیشنهادی</a:t>
            </a:r>
            <a:endParaRPr lang="en-US" dirty="0"/>
          </a:p>
        </p:txBody>
      </p:sp>
      <p:sp>
        <p:nvSpPr>
          <p:cNvPr id="3" name="Content Placeholder 2"/>
          <p:cNvSpPr>
            <a:spLocks noGrp="1"/>
          </p:cNvSpPr>
          <p:nvPr>
            <p:ph idx="1"/>
          </p:nvPr>
        </p:nvSpPr>
        <p:spPr>
          <a:xfrm>
            <a:off x="940526" y="2442754"/>
            <a:ext cx="10345784" cy="3827417"/>
          </a:xfrm>
        </p:spPr>
        <p:txBody>
          <a:bodyPr>
            <a:noAutofit/>
          </a:bodyPr>
          <a:lstStyle/>
          <a:p>
            <a:pPr algn="just" rtl="1">
              <a:lnSpc>
                <a:spcPct val="150000"/>
              </a:lnSpc>
              <a:buFont typeface="Wingdings" pitchFamily="2" charset="2"/>
              <a:buChar char="v"/>
              <a:defRPr/>
            </a:pPr>
            <a:r>
              <a:rPr lang="fa-IR" b="1" dirty="0">
                <a:solidFill>
                  <a:schemeClr val="accent3">
                    <a:lumMod val="50000"/>
                  </a:schemeClr>
                </a:solidFill>
                <a:cs typeface="B Nazanin" panose="00000400000000000000" pitchFamily="2" charset="-78"/>
              </a:rPr>
              <a:t>تلاش در جهت آگاهی رسانی به مردم و استقبال آن ها از خرید محصولات سالم و ارگانیک به جای محصولات </a:t>
            </a:r>
            <a:r>
              <a:rPr lang="fa-IR" b="1" dirty="0" smtClean="0">
                <a:solidFill>
                  <a:schemeClr val="accent3">
                    <a:lumMod val="50000"/>
                  </a:schemeClr>
                </a:solidFill>
                <a:cs typeface="B Nazanin" panose="00000400000000000000" pitchFamily="2" charset="-78"/>
              </a:rPr>
              <a:t>معمولی</a:t>
            </a:r>
            <a:endParaRPr lang="fa-IR" b="1" dirty="0">
              <a:solidFill>
                <a:schemeClr val="accent3">
                  <a:lumMod val="50000"/>
                </a:schemeClr>
              </a:solidFill>
              <a:cs typeface="B Nazanin" panose="00000400000000000000" pitchFamily="2" charset="-78"/>
            </a:endParaRPr>
          </a:p>
          <a:p>
            <a:pPr algn="just" rtl="1">
              <a:lnSpc>
                <a:spcPct val="150000"/>
              </a:lnSpc>
              <a:buFont typeface="Wingdings" pitchFamily="2" charset="2"/>
              <a:buChar char="v"/>
              <a:defRPr/>
            </a:pPr>
            <a:r>
              <a:rPr lang="fa-IR" b="1" dirty="0">
                <a:solidFill>
                  <a:schemeClr val="accent3">
                    <a:lumMod val="50000"/>
                  </a:schemeClr>
                </a:solidFill>
                <a:cs typeface="B Nazanin" panose="00000400000000000000" pitchFamily="2" charset="-78"/>
              </a:rPr>
              <a:t>نمونه برداری تصادفی از محصولات پر مصرف سبد کالای خانوار و اندازه گیری میزان باقیمانده سم و کود شیمیایی در آن ها برای پایش و اطلاع دقیق از وضعیت منطقه</a:t>
            </a:r>
          </a:p>
          <a:p>
            <a:pPr algn="just" rtl="1">
              <a:lnSpc>
                <a:spcPct val="150000"/>
              </a:lnSpc>
              <a:buFont typeface="Wingdings" pitchFamily="2" charset="2"/>
              <a:buChar char="v"/>
              <a:defRPr/>
            </a:pPr>
            <a:r>
              <a:rPr lang="fa-IR" b="1" dirty="0">
                <a:solidFill>
                  <a:schemeClr val="accent3">
                    <a:lumMod val="50000"/>
                  </a:schemeClr>
                </a:solidFill>
                <a:cs typeface="B Nazanin" panose="00000400000000000000" pitchFamily="2" charset="-78"/>
              </a:rPr>
              <a:t>استفاده از روش های جایگزین سم جهت مقابله با آفت و بیماری ها و علف های هرز</a:t>
            </a:r>
          </a:p>
          <a:p>
            <a:pPr algn="just" rtl="1">
              <a:lnSpc>
                <a:spcPct val="150000"/>
              </a:lnSpc>
              <a:buFont typeface="Wingdings" pitchFamily="2" charset="2"/>
              <a:buChar char="v"/>
              <a:defRPr/>
            </a:pPr>
            <a:r>
              <a:rPr lang="fa-IR" b="1" dirty="0" smtClean="0">
                <a:solidFill>
                  <a:schemeClr val="accent3">
                    <a:lumMod val="50000"/>
                  </a:schemeClr>
                </a:solidFill>
                <a:cs typeface="B Nazanin" panose="00000400000000000000" pitchFamily="2" charset="-78"/>
              </a:rPr>
              <a:t>ترویج هر چه بیشتر مدیریت تلفیقی آفات (</a:t>
            </a:r>
            <a:r>
              <a:rPr lang="en-US" b="1" dirty="0" smtClean="0">
                <a:solidFill>
                  <a:schemeClr val="accent3">
                    <a:lumMod val="50000"/>
                  </a:schemeClr>
                </a:solidFill>
                <a:cs typeface="B Nazanin" panose="00000400000000000000" pitchFamily="2" charset="-78"/>
              </a:rPr>
              <a:t>IPM</a:t>
            </a:r>
            <a:r>
              <a:rPr lang="fa-IR" b="1" dirty="0" smtClean="0">
                <a:solidFill>
                  <a:schemeClr val="accent3">
                    <a:lumMod val="50000"/>
                  </a:schemeClr>
                </a:solidFill>
                <a:cs typeface="B Nazanin" panose="00000400000000000000" pitchFamily="2" charset="-78"/>
              </a:rPr>
              <a:t>) (مکانیکی،زراعی، بیولوژیکی ...و در آخرسم)</a:t>
            </a:r>
          </a:p>
          <a:p>
            <a:pPr algn="just" rtl="1">
              <a:lnSpc>
                <a:spcPct val="150000"/>
              </a:lnSpc>
              <a:buFont typeface="Wingdings" pitchFamily="2" charset="2"/>
              <a:buChar char="v"/>
              <a:defRPr/>
            </a:pPr>
            <a:endParaRPr lang="fa-IR" b="1" dirty="0" smtClean="0">
              <a:solidFill>
                <a:schemeClr val="accent3">
                  <a:lumMod val="50000"/>
                </a:schemeClr>
              </a:solidFill>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589585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anose="00000700000000000000" pitchFamily="2" charset="-78"/>
              </a:rPr>
              <a:t>راهکار های پیشنهادی</a:t>
            </a:r>
            <a:endParaRPr lang="en-US" dirty="0"/>
          </a:p>
        </p:txBody>
      </p:sp>
      <p:sp>
        <p:nvSpPr>
          <p:cNvPr id="3" name="Content Placeholder 2"/>
          <p:cNvSpPr>
            <a:spLocks noGrp="1"/>
          </p:cNvSpPr>
          <p:nvPr>
            <p:ph idx="1"/>
          </p:nvPr>
        </p:nvSpPr>
        <p:spPr>
          <a:xfrm>
            <a:off x="888274" y="2377441"/>
            <a:ext cx="10371909" cy="3631474"/>
          </a:xfrm>
        </p:spPr>
        <p:txBody>
          <a:bodyPr>
            <a:noAutofit/>
          </a:bodyPr>
          <a:lstStyle/>
          <a:p>
            <a:pPr algn="just" rtl="1">
              <a:lnSpc>
                <a:spcPct val="150000"/>
              </a:lnSpc>
              <a:buFont typeface="Wingdings" pitchFamily="2" charset="2"/>
              <a:buChar char="v"/>
              <a:defRPr/>
            </a:pPr>
            <a:r>
              <a:rPr lang="fa-IR" b="1" dirty="0" smtClean="0">
                <a:cs typeface="B Nazanin" panose="00000400000000000000" pitchFamily="2" charset="-78"/>
              </a:rPr>
              <a:t>رعایت </a:t>
            </a:r>
            <a:r>
              <a:rPr lang="fa-IR" b="1" dirty="0">
                <a:cs typeface="B Nazanin" panose="00000400000000000000" pitchFamily="2" charset="-78"/>
              </a:rPr>
              <a:t>دوره کارنس (مدت زمان لازم پس از سم پاشی، جهت مصرف محصول) قبل از ارائه محصولات کشاورزی به بازار مصرف</a:t>
            </a:r>
            <a:endParaRPr lang="en-US" b="1" dirty="0">
              <a:cs typeface="B Nazanin" panose="00000400000000000000" pitchFamily="2" charset="-78"/>
            </a:endParaRPr>
          </a:p>
          <a:p>
            <a:pPr algn="just" rtl="1">
              <a:lnSpc>
                <a:spcPct val="150000"/>
              </a:lnSpc>
              <a:buFont typeface="Wingdings" pitchFamily="2" charset="2"/>
              <a:buChar char="v"/>
              <a:defRPr/>
            </a:pPr>
            <a:r>
              <a:rPr lang="fa-IR" b="1" dirty="0">
                <a:cs typeface="B Nazanin" panose="00000400000000000000" pitchFamily="2" charset="-78"/>
              </a:rPr>
              <a:t>مشارکت بخش خصوصی در تجهیز آزمایشگاهها و بکارگیری دانش روزجهت تشخیص سریع وجود باقی مانده سموم در محصولات وامکان زدودن باقی مانده </a:t>
            </a:r>
            <a:r>
              <a:rPr lang="fa-IR" b="1" dirty="0" smtClean="0">
                <a:cs typeface="B Nazanin" panose="00000400000000000000" pitchFamily="2" charset="-78"/>
              </a:rPr>
              <a:t>سموم گیاهی</a:t>
            </a:r>
          </a:p>
          <a:p>
            <a:pPr marL="0" indent="0" algn="just" rtl="1">
              <a:lnSpc>
                <a:spcPct val="150000"/>
              </a:lnSpc>
              <a:buNone/>
              <a:defRPr/>
            </a:pPr>
            <a:endParaRPr lang="fa-IR" b="1" dirty="0" smtClean="0">
              <a:solidFill>
                <a:schemeClr val="accent3">
                  <a:lumMod val="50000"/>
                </a:schemeClr>
              </a:solidFill>
              <a:cs typeface="B Nazanin" panose="00000400000000000000" pitchFamily="2" charset="-78"/>
            </a:endParaRPr>
          </a:p>
          <a:p>
            <a:pPr marL="0" indent="0" algn="just" rtl="1">
              <a:lnSpc>
                <a:spcPct val="150000"/>
              </a:lnSpc>
              <a:buNone/>
              <a:defRPr/>
            </a:pPr>
            <a:endParaRPr lang="fa-IR" b="1" dirty="0" smtClean="0">
              <a:solidFill>
                <a:schemeClr val="accent3">
                  <a:lumMod val="50000"/>
                </a:schemeClr>
              </a:solidFill>
              <a:cs typeface="B Nazanin" panose="00000400000000000000" pitchFamily="2" charset="-78"/>
            </a:endParaRPr>
          </a:p>
          <a:p>
            <a:pPr algn="r" rtl="1"/>
            <a:endParaRPr lang="en-US" dirty="0">
              <a:cs typeface="B Nazanin" panose="00000400000000000000" pitchFamily="2" charset="-78"/>
            </a:endParaRPr>
          </a:p>
        </p:txBody>
      </p:sp>
      <p:pic>
        <p:nvPicPr>
          <p:cNvPr id="5" name="Picture 2" descr="C:\Documents and Settings\nazerin\My Documents\My Pictures\461269_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2" y="4715691"/>
            <a:ext cx="2952205" cy="13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518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smtClean="0">
                <a:cs typeface="B Titr" panose="00000700000000000000" pitchFamily="2" charset="-78"/>
              </a:rPr>
              <a:t>تعریف آفت کشها</a:t>
            </a:r>
            <a:endParaRPr lang="en-US" sz="3600" dirty="0">
              <a:cs typeface="B Titr" panose="00000700000000000000" pitchFamily="2" charset="-78"/>
            </a:endParaRPr>
          </a:p>
        </p:txBody>
      </p:sp>
      <p:sp>
        <p:nvSpPr>
          <p:cNvPr id="3" name="Content Placeholder 2"/>
          <p:cNvSpPr>
            <a:spLocks noGrp="1"/>
          </p:cNvSpPr>
          <p:nvPr>
            <p:ph idx="1"/>
          </p:nvPr>
        </p:nvSpPr>
        <p:spPr/>
        <p:txBody>
          <a:bodyPr/>
          <a:lstStyle/>
          <a:p>
            <a:pPr marL="0" indent="0" algn="just" rtl="1">
              <a:lnSpc>
                <a:spcPct val="150000"/>
              </a:lnSpc>
              <a:buNone/>
            </a:pPr>
            <a:r>
              <a:rPr lang="fa-IR" b="1" dirty="0" smtClean="0">
                <a:cs typeface="B Nazanin" panose="00000400000000000000" pitchFamily="2" charset="-78"/>
              </a:rPr>
              <a:t>آفت کشها مواد شیمیایی هستند که به منظور کنترل جمعیت انواع آفات یا نابود کردن آنها تهیه و تولید می شوند و تا مدت زمان مشخص پس از مصرف این قبیل سموم حق برداشت و استفاده از محصول برای مصرف وجود ندارد.</a:t>
            </a:r>
            <a:endParaRPr lang="en-US" b="1" dirty="0">
              <a:cs typeface="B Nazanin" panose="00000400000000000000" pitchFamily="2" charset="-78"/>
            </a:endParaRPr>
          </a:p>
        </p:txBody>
      </p:sp>
    </p:spTree>
    <p:extLst>
      <p:ext uri="{BB962C8B-B14F-4D97-AF65-F5344CB8AC3E}">
        <p14:creationId xmlns:p14="http://schemas.microsoft.com/office/powerpoint/2010/main" val="2147608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cs typeface="B Titr" panose="00000700000000000000" pitchFamily="2" charset="-78"/>
              </a:rPr>
              <a:t>لزوم مصرف آفت کشها</a:t>
            </a:r>
            <a:endParaRPr lang="en-US" sz="3600"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just" rtl="1">
              <a:buNone/>
            </a:pPr>
            <a:r>
              <a:rPr lang="ar-SA" sz="3200" b="1" dirty="0">
                <a:cs typeface="B Nazanin" panose="00000400000000000000" pitchFamily="2" charset="-78"/>
              </a:rPr>
              <a:t>افزایش جمعیت و بدنبال آن افزایش مصرف مواد غذایی، بویژه محصولات کشاورزی، کشاورزان را بر آن داشته است که میزان محصولات خود را افزایش دهند. افزایش کشت محصولات متعاقباٌ افزایش سموم آفتکش را به همراه داشته است. </a:t>
            </a:r>
            <a:endParaRPr lang="fa-IR" sz="3200" b="1" dirty="0">
              <a:cs typeface="B Nazanin" panose="00000400000000000000" pitchFamily="2" charset="-78"/>
            </a:endParaRPr>
          </a:p>
          <a:p>
            <a:pPr marL="0" indent="0" algn="just" rtl="1">
              <a:buNone/>
            </a:pPr>
            <a:r>
              <a:rPr lang="fa-IR" sz="3200" b="1" dirty="0" smtClean="0">
                <a:cs typeface="B Nazanin" panose="00000400000000000000" pitchFamily="2" charset="-78"/>
              </a:rPr>
              <a:t>استفاده نادرست و بی رویه از آفت کشها و وجود پسماند آنها در محصولات باغی و زراعی باعث بروز مشکلات زیست محیطی و بسیاری از بیماریها و ناهنجاریهای انسانی در جامعه شده است.</a:t>
            </a:r>
          </a:p>
        </p:txBody>
      </p:sp>
    </p:spTree>
    <p:extLst>
      <p:ext uri="{BB962C8B-B14F-4D97-AF65-F5344CB8AC3E}">
        <p14:creationId xmlns:p14="http://schemas.microsoft.com/office/powerpoint/2010/main" val="2354385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solidFill>
                  <a:schemeClr val="accent6">
                    <a:lumMod val="50000"/>
                  </a:schemeClr>
                </a:solidFill>
                <a:cs typeface="B Titr" panose="00000700000000000000" pitchFamily="2" charset="-78"/>
              </a:rPr>
              <a:t>دلا</a:t>
            </a:r>
            <a:r>
              <a:rPr lang="fa-IR" sz="3600" b="1" dirty="0">
                <a:solidFill>
                  <a:schemeClr val="accent6">
                    <a:lumMod val="50000"/>
                  </a:schemeClr>
                </a:solidFill>
                <a:cs typeface="B Titr" panose="00000700000000000000" pitchFamily="2" charset="-78"/>
              </a:rPr>
              <a:t>يل خطر آفت كش ها</a:t>
            </a:r>
            <a:endParaRPr lang="en-US" sz="3600" dirty="0">
              <a:cs typeface="B Titr" panose="00000700000000000000" pitchFamily="2" charset="-78"/>
            </a:endParaRPr>
          </a:p>
        </p:txBody>
      </p:sp>
      <p:sp>
        <p:nvSpPr>
          <p:cNvPr id="3" name="Content Placeholder 2"/>
          <p:cNvSpPr>
            <a:spLocks noGrp="1"/>
          </p:cNvSpPr>
          <p:nvPr>
            <p:ph idx="1"/>
          </p:nvPr>
        </p:nvSpPr>
        <p:spPr/>
        <p:txBody>
          <a:bodyPr>
            <a:normAutofit fontScale="92500"/>
          </a:bodyPr>
          <a:lstStyle/>
          <a:p>
            <a:pPr algn="r" rtl="1">
              <a:lnSpc>
                <a:spcPct val="150000"/>
              </a:lnSpc>
              <a:buFont typeface="Wingdings" pitchFamily="2" charset="2"/>
              <a:buChar char="v"/>
              <a:defRPr/>
            </a:pPr>
            <a:r>
              <a:rPr lang="fa-IR" b="1" dirty="0">
                <a:cs typeface="B Nazanin" panose="00000400000000000000" pitchFamily="2" charset="-78"/>
              </a:rPr>
              <a:t>مواد شيميايي سمي هستند كه براي كشتن آفت طراحي شده اند. </a:t>
            </a:r>
          </a:p>
          <a:p>
            <a:pPr algn="r" rtl="1">
              <a:lnSpc>
                <a:spcPct val="150000"/>
              </a:lnSpc>
              <a:buFont typeface="Wingdings" pitchFamily="2" charset="2"/>
              <a:buChar char="v"/>
              <a:defRPr/>
            </a:pPr>
            <a:r>
              <a:rPr lang="fa-IR" b="1" dirty="0">
                <a:cs typeface="B Nazanin" panose="00000400000000000000" pitchFamily="2" charset="-78"/>
              </a:rPr>
              <a:t>اين سموم در طي زنجيره غذايي گاهي تا 10به توان 5 بار غليظ مي شوند.</a:t>
            </a:r>
          </a:p>
          <a:p>
            <a:pPr algn="r" rtl="1">
              <a:lnSpc>
                <a:spcPct val="150000"/>
              </a:lnSpc>
              <a:buFont typeface="Wingdings" pitchFamily="2" charset="2"/>
              <a:buChar char="v"/>
              <a:defRPr/>
            </a:pPr>
            <a:r>
              <a:rPr lang="fa-IR" b="1" dirty="0">
                <a:cs typeface="B Nazanin" panose="00000400000000000000" pitchFamily="2" charset="-78"/>
              </a:rPr>
              <a:t>بسياري از آفت كش ها به آساني تجزيه نمي شوند. </a:t>
            </a:r>
          </a:p>
          <a:p>
            <a:pPr algn="r" rtl="1">
              <a:lnSpc>
                <a:spcPct val="150000"/>
              </a:lnSpc>
              <a:buFont typeface="Wingdings" pitchFamily="2" charset="2"/>
              <a:buChar char="v"/>
              <a:defRPr/>
            </a:pPr>
            <a:r>
              <a:rPr lang="fa-IR" b="1" dirty="0">
                <a:cs typeface="B Nazanin" panose="00000400000000000000" pitchFamily="2" charset="-78"/>
              </a:rPr>
              <a:t>سموم مورد استفاده گاهي مسافت هاي طولاني را طي مي كنند و جابجا مي شوند. </a:t>
            </a:r>
          </a:p>
          <a:p>
            <a:pPr algn="r" rtl="1">
              <a:lnSpc>
                <a:spcPct val="150000"/>
              </a:lnSpc>
              <a:buFont typeface="Wingdings" pitchFamily="2" charset="2"/>
              <a:buChar char="v"/>
              <a:defRPr/>
            </a:pPr>
            <a:r>
              <a:rPr lang="fa-IR" b="1" dirty="0">
                <a:cs typeface="B Nazanin" panose="00000400000000000000" pitchFamily="2" charset="-78"/>
              </a:rPr>
              <a:t>بعضي از آفت كش ها در بافت چربي بدن جمع مي شوند. </a:t>
            </a:r>
            <a:endParaRPr lang="en-US" b="1" dirty="0">
              <a:cs typeface="B Nazanin" panose="00000400000000000000" pitchFamily="2" charset="-78"/>
            </a:endParaRPr>
          </a:p>
          <a:p>
            <a:pPr algn="r"/>
            <a:endParaRPr lang="en-US" dirty="0"/>
          </a:p>
        </p:txBody>
      </p:sp>
    </p:spTree>
    <p:extLst>
      <p:ext uri="{BB962C8B-B14F-4D97-AF65-F5344CB8AC3E}">
        <p14:creationId xmlns:p14="http://schemas.microsoft.com/office/powerpoint/2010/main" val="1190874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fa-IR" altLang="en-US" smtClean="0"/>
          </a:p>
        </p:txBody>
      </p:sp>
      <p:sp>
        <p:nvSpPr>
          <p:cNvPr id="18435" name="Rectangle 3"/>
          <p:cNvSpPr>
            <a:spLocks noGrp="1" noChangeArrowheads="1"/>
          </p:cNvSpPr>
          <p:nvPr>
            <p:ph idx="1"/>
          </p:nvPr>
        </p:nvSpPr>
        <p:spPr/>
        <p:txBody>
          <a:bodyPr/>
          <a:lstStyle/>
          <a:p>
            <a:pPr eaLnBrk="1" hangingPunct="1"/>
            <a:endParaRPr lang="fa-IR" altLang="en-US" smtClean="0"/>
          </a:p>
        </p:txBody>
      </p:sp>
      <p:grpSp>
        <p:nvGrpSpPr>
          <p:cNvPr id="2" name="Group 2"/>
          <p:cNvGrpSpPr>
            <a:grpSpLocks noChangeAspect="1"/>
          </p:cNvGrpSpPr>
          <p:nvPr/>
        </p:nvGrpSpPr>
        <p:grpSpPr bwMode="auto">
          <a:xfrm>
            <a:off x="992778" y="662537"/>
            <a:ext cx="10345782" cy="5556806"/>
            <a:chOff x="383" y="287"/>
            <a:chExt cx="4971" cy="3795"/>
          </a:xfrm>
        </p:grpSpPr>
        <p:sp>
          <p:nvSpPr>
            <p:cNvPr id="18437" name="AutoShape 3"/>
            <p:cNvSpPr>
              <a:spLocks noChangeAspect="1" noChangeArrowheads="1" noTextEdit="1"/>
            </p:cNvSpPr>
            <p:nvPr/>
          </p:nvSpPr>
          <p:spPr bwMode="auto">
            <a:xfrm>
              <a:off x="384" y="288"/>
              <a:ext cx="4970" cy="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8" name="Rectangle 4"/>
            <p:cNvSpPr>
              <a:spLocks noChangeArrowheads="1"/>
            </p:cNvSpPr>
            <p:nvPr/>
          </p:nvSpPr>
          <p:spPr bwMode="auto">
            <a:xfrm>
              <a:off x="383" y="287"/>
              <a:ext cx="4970" cy="37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endParaRPr lang="fa-IR" altLang="en-US" sz="1800">
                <a:latin typeface="Tahoma" panose="020B0604030504040204" pitchFamily="34" charset="0"/>
              </a:endParaRPr>
            </a:p>
          </p:txBody>
        </p:sp>
        <p:sp>
          <p:nvSpPr>
            <p:cNvPr id="18439" name="Rectangle 5"/>
            <p:cNvSpPr>
              <a:spLocks noChangeArrowheads="1"/>
            </p:cNvSpPr>
            <p:nvPr/>
          </p:nvSpPr>
          <p:spPr bwMode="auto">
            <a:xfrm>
              <a:off x="434" y="335"/>
              <a:ext cx="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fa-IR" altLang="en-US" sz="2400">
                <a:latin typeface="Times New Roman" panose="02020603050405020304" pitchFamily="18" charset="0"/>
              </a:endParaRPr>
            </a:p>
          </p:txBody>
        </p:sp>
        <p:sp>
          <p:nvSpPr>
            <p:cNvPr id="18440" name="Rectangle 6"/>
            <p:cNvSpPr>
              <a:spLocks noChangeArrowheads="1"/>
            </p:cNvSpPr>
            <p:nvPr/>
          </p:nvSpPr>
          <p:spPr bwMode="auto">
            <a:xfrm>
              <a:off x="777" y="335"/>
              <a:ext cx="1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en-US" altLang="en-US" sz="1000" b="1" i="1">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18441" name="Rectangle 7"/>
            <p:cNvSpPr>
              <a:spLocks noChangeArrowheads="1"/>
            </p:cNvSpPr>
            <p:nvPr/>
          </p:nvSpPr>
          <p:spPr bwMode="auto">
            <a:xfrm>
              <a:off x="798" y="335"/>
              <a:ext cx="7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en-US" altLang="en-US" sz="1000" b="1" i="1">
                  <a:solidFill>
                    <a:srgbClr val="000000"/>
                  </a:solidFill>
                  <a:latin typeface="Arial" panose="020B0604020202020204" pitchFamily="34" charset="0"/>
                </a:rPr>
                <a:t>                                          </a:t>
              </a:r>
              <a:endParaRPr lang="en-US" altLang="en-US" sz="2400">
                <a:latin typeface="Times New Roman" panose="02020603050405020304" pitchFamily="18" charset="0"/>
              </a:endParaRPr>
            </a:p>
          </p:txBody>
        </p:sp>
        <p:sp>
          <p:nvSpPr>
            <p:cNvPr id="18442" name="Rectangle 8"/>
            <p:cNvSpPr>
              <a:spLocks noChangeArrowheads="1"/>
            </p:cNvSpPr>
            <p:nvPr/>
          </p:nvSpPr>
          <p:spPr bwMode="auto">
            <a:xfrm>
              <a:off x="5046" y="335"/>
              <a:ext cx="1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en-US" altLang="en-US" sz="1000" b="1" i="1">
                  <a:solidFill>
                    <a:srgbClr val="000000"/>
                  </a:solidFill>
                  <a:latin typeface="Arial" panose="020B0604020202020204" pitchFamily="34" charset="0"/>
                </a:rPr>
                <a:t> </a:t>
              </a:r>
              <a:endParaRPr lang="en-US" altLang="en-US" sz="2400">
                <a:latin typeface="Times New Roman" panose="02020603050405020304" pitchFamily="18" charset="0"/>
              </a:endParaRPr>
            </a:p>
          </p:txBody>
        </p:sp>
        <p:sp>
          <p:nvSpPr>
            <p:cNvPr id="18443" name="Rectangle 9"/>
            <p:cNvSpPr>
              <a:spLocks noChangeArrowheads="1"/>
            </p:cNvSpPr>
            <p:nvPr/>
          </p:nvSpPr>
          <p:spPr bwMode="auto">
            <a:xfrm>
              <a:off x="5097" y="335"/>
              <a:ext cx="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fa-IR" altLang="en-US" sz="2400">
                <a:latin typeface="Times New Roman" panose="02020603050405020304" pitchFamily="18" charset="0"/>
              </a:endParaRPr>
            </a:p>
          </p:txBody>
        </p:sp>
        <p:sp>
          <p:nvSpPr>
            <p:cNvPr id="18444" name="Rectangle 10"/>
            <p:cNvSpPr>
              <a:spLocks noChangeArrowheads="1"/>
            </p:cNvSpPr>
            <p:nvPr/>
          </p:nvSpPr>
          <p:spPr bwMode="auto">
            <a:xfrm>
              <a:off x="5213" y="335"/>
              <a:ext cx="1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en-US" altLang="en-US" sz="1000" b="1" i="1">
                  <a:solidFill>
                    <a:srgbClr val="000000"/>
                  </a:solidFill>
                  <a:latin typeface="Arial" panose="020B0604020202020204" pitchFamily="34" charset="0"/>
                </a:rPr>
                <a:t> </a:t>
              </a:r>
              <a:endParaRPr lang="en-US" altLang="en-US" sz="2400">
                <a:latin typeface="Times New Roman" panose="02020603050405020304" pitchFamily="18" charset="0"/>
              </a:endParaRPr>
            </a:p>
          </p:txBody>
        </p:sp>
        <p:sp>
          <p:nvSpPr>
            <p:cNvPr id="18445" name="Line 11"/>
            <p:cNvSpPr>
              <a:spLocks noChangeShapeType="1"/>
            </p:cNvSpPr>
            <p:nvPr/>
          </p:nvSpPr>
          <p:spPr bwMode="auto">
            <a:xfrm>
              <a:off x="425" y="473"/>
              <a:ext cx="4845"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12"/>
            <p:cNvSpPr>
              <a:spLocks noChangeShapeType="1"/>
            </p:cNvSpPr>
            <p:nvPr/>
          </p:nvSpPr>
          <p:spPr bwMode="auto">
            <a:xfrm flipH="1">
              <a:off x="470" y="3860"/>
              <a:ext cx="4680" cy="1"/>
            </a:xfrm>
            <a:prstGeom prst="line">
              <a:avLst/>
            </a:prstGeom>
            <a:noFill/>
            <a:ln w="8001"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Rectangle 13"/>
            <p:cNvSpPr>
              <a:spLocks noChangeArrowheads="1"/>
            </p:cNvSpPr>
            <p:nvPr/>
          </p:nvSpPr>
          <p:spPr bwMode="auto">
            <a:xfrm>
              <a:off x="3412" y="3884"/>
              <a:ext cx="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fa-IR" altLang="en-US" sz="2400">
                <a:latin typeface="Times New Roman" panose="02020603050405020304" pitchFamily="18" charset="0"/>
              </a:endParaRPr>
            </a:p>
          </p:txBody>
        </p:sp>
        <p:pic>
          <p:nvPicPr>
            <p:cNvPr id="18448" name="Picture 14"/>
            <p:cNvPicPr>
              <a:picLocks noChangeAspect="1" noChangeArrowheads="1"/>
            </p:cNvPicPr>
            <p:nvPr/>
          </p:nvPicPr>
          <p:blipFill>
            <a:blip r:embed="rId2">
              <a:lum bright="100000" contrast="100000"/>
              <a:grayscl/>
              <a:extLst>
                <a:ext uri="{28A0092B-C50C-407E-A947-70E740481C1C}">
                  <a14:useLocalDpi xmlns:a14="http://schemas.microsoft.com/office/drawing/2010/main" val="0"/>
                </a:ext>
              </a:extLst>
            </a:blip>
            <a:srcRect/>
            <a:stretch>
              <a:fillRect/>
            </a:stretch>
          </p:blipFill>
          <p:spPr bwMode="auto">
            <a:xfrm>
              <a:off x="467" y="3572"/>
              <a:ext cx="41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15"/>
            <p:cNvPicPr>
              <a:picLocks noChangeAspect="1" noChangeArrowheads="1"/>
            </p:cNvPicPr>
            <p:nvPr/>
          </p:nvPicPr>
          <p:blipFill>
            <a:blip r:embed="rId3">
              <a:lum bright="100000" contrast="100000"/>
              <a:extLst>
                <a:ext uri="{28A0092B-C50C-407E-A947-70E740481C1C}">
                  <a14:useLocalDpi xmlns:a14="http://schemas.microsoft.com/office/drawing/2010/main" val="0"/>
                </a:ext>
              </a:extLst>
            </a:blip>
            <a:srcRect/>
            <a:stretch>
              <a:fillRect/>
            </a:stretch>
          </p:blipFill>
          <p:spPr bwMode="auto">
            <a:xfrm>
              <a:off x="4774" y="3696"/>
              <a:ext cx="41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Rectangle 16"/>
            <p:cNvSpPr>
              <a:spLocks noChangeArrowheads="1"/>
            </p:cNvSpPr>
            <p:nvPr/>
          </p:nvSpPr>
          <p:spPr bwMode="auto">
            <a:xfrm>
              <a:off x="1420" y="634"/>
              <a:ext cx="26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a-IR" altLang="en-US" sz="2800" b="1">
                  <a:solidFill>
                    <a:srgbClr val="0000FF"/>
                  </a:solidFill>
                  <a:latin typeface="Verdana" panose="020B0604030504040204" pitchFamily="34" charset="0"/>
                  <a:cs typeface="B Zar" panose="00000400000000000000" pitchFamily="2" charset="-78"/>
                </a:rPr>
                <a:t>بحران سلامت در محصولات کشاورزی</a:t>
              </a:r>
              <a:endParaRPr lang="en-US" altLang="en-US" sz="2800">
                <a:solidFill>
                  <a:srgbClr val="0000FF"/>
                </a:solidFill>
                <a:latin typeface="Times New Roman" panose="02020603050405020304" pitchFamily="18" charset="0"/>
                <a:cs typeface="B Zar" panose="00000400000000000000" pitchFamily="2" charset="-78"/>
              </a:endParaRPr>
            </a:p>
          </p:txBody>
        </p:sp>
        <p:sp>
          <p:nvSpPr>
            <p:cNvPr id="18451" name="Rectangle 17"/>
            <p:cNvSpPr>
              <a:spLocks noChangeArrowheads="1"/>
            </p:cNvSpPr>
            <p:nvPr/>
          </p:nvSpPr>
          <p:spPr bwMode="auto">
            <a:xfrm>
              <a:off x="2130" y="634"/>
              <a:ext cx="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fa-IR" altLang="en-US" sz="2400">
                <a:latin typeface="Times New Roman" panose="02020603050405020304" pitchFamily="18" charset="0"/>
              </a:endParaRPr>
            </a:p>
          </p:txBody>
        </p:sp>
        <p:sp>
          <p:nvSpPr>
            <p:cNvPr id="18452" name="Rectangle 18"/>
            <p:cNvSpPr>
              <a:spLocks noChangeArrowheads="1"/>
            </p:cNvSpPr>
            <p:nvPr/>
          </p:nvSpPr>
          <p:spPr bwMode="auto">
            <a:xfrm>
              <a:off x="2268" y="634"/>
              <a:ext cx="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fa-IR" altLang="en-US" sz="2400">
                <a:latin typeface="Times New Roman" panose="02020603050405020304" pitchFamily="18" charset="0"/>
              </a:endParaRPr>
            </a:p>
          </p:txBody>
        </p:sp>
        <p:sp>
          <p:nvSpPr>
            <p:cNvPr id="18453" name="Rectangle 19"/>
            <p:cNvSpPr>
              <a:spLocks noChangeArrowheads="1"/>
            </p:cNvSpPr>
            <p:nvPr/>
          </p:nvSpPr>
          <p:spPr bwMode="auto">
            <a:xfrm>
              <a:off x="2344" y="634"/>
              <a:ext cx="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fa-IR" altLang="en-US" sz="2400">
                <a:latin typeface="Times New Roman" panose="02020603050405020304" pitchFamily="18" charset="0"/>
              </a:endParaRPr>
            </a:p>
          </p:txBody>
        </p:sp>
        <p:sp>
          <p:nvSpPr>
            <p:cNvPr id="18454" name="Rectangle 20"/>
            <p:cNvSpPr>
              <a:spLocks noChangeArrowheads="1"/>
            </p:cNvSpPr>
            <p:nvPr/>
          </p:nvSpPr>
          <p:spPr bwMode="auto">
            <a:xfrm>
              <a:off x="3421" y="634"/>
              <a:ext cx="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fa-IR" altLang="en-US" sz="2400">
                <a:latin typeface="Times New Roman" panose="02020603050405020304" pitchFamily="18" charset="0"/>
              </a:endParaRPr>
            </a:p>
          </p:txBody>
        </p:sp>
        <p:sp>
          <p:nvSpPr>
            <p:cNvPr id="18455" name="Rectangle 21"/>
            <p:cNvSpPr>
              <a:spLocks noChangeArrowheads="1"/>
            </p:cNvSpPr>
            <p:nvPr/>
          </p:nvSpPr>
          <p:spPr bwMode="auto">
            <a:xfrm>
              <a:off x="3542" y="634"/>
              <a:ext cx="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fa-IR" altLang="en-US" sz="2400">
                <a:latin typeface="Times New Roman" panose="02020603050405020304" pitchFamily="18" charset="0"/>
              </a:endParaRPr>
            </a:p>
          </p:txBody>
        </p:sp>
        <p:pic>
          <p:nvPicPr>
            <p:cNvPr id="18456"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 y="951"/>
              <a:ext cx="4162" cy="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Rectangle 23"/>
            <p:cNvSpPr>
              <a:spLocks noChangeArrowheads="1"/>
            </p:cNvSpPr>
            <p:nvPr/>
          </p:nvSpPr>
          <p:spPr bwMode="auto">
            <a:xfrm>
              <a:off x="1421" y="3139"/>
              <a:ext cx="72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fa-IR" altLang="en-US" sz="1800" b="1">
                  <a:solidFill>
                    <a:srgbClr val="000000"/>
                  </a:solidFill>
                  <a:latin typeface="Verdana" panose="020B0604030504040204" pitchFamily="34" charset="0"/>
                  <a:cs typeface="B Baran" panose="00000400000000000000" pitchFamily="2" charset="-78"/>
                </a:rPr>
                <a:t>آب زیرزمینی           </a:t>
              </a:r>
              <a:endParaRPr lang="en-US" altLang="en-US" sz="4000" b="1">
                <a:latin typeface="Times New Roman" panose="02020603050405020304" pitchFamily="18" charset="0"/>
                <a:cs typeface="B Baran" panose="00000400000000000000" pitchFamily="2" charset="-78"/>
              </a:endParaRPr>
            </a:p>
          </p:txBody>
        </p:sp>
        <p:sp>
          <p:nvSpPr>
            <p:cNvPr id="18458" name="Rectangle 24"/>
            <p:cNvSpPr>
              <a:spLocks noChangeArrowheads="1"/>
            </p:cNvSpPr>
            <p:nvPr/>
          </p:nvSpPr>
          <p:spPr bwMode="auto">
            <a:xfrm>
              <a:off x="883" y="2807"/>
              <a:ext cx="146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fa-IR" altLang="en-US" sz="2000" b="1">
                  <a:solidFill>
                    <a:srgbClr val="000000"/>
                  </a:solidFill>
                  <a:latin typeface="Verdana" panose="020B0604030504040204" pitchFamily="34" charset="0"/>
                  <a:cs typeface="B Baran" panose="00000400000000000000" pitchFamily="2" charset="-78"/>
                </a:rPr>
                <a:t>آسیب به موجودات خاکی                </a:t>
              </a:r>
              <a:endParaRPr lang="en-US" altLang="en-US" sz="4400" b="1">
                <a:latin typeface="Times New Roman" panose="02020603050405020304" pitchFamily="18" charset="0"/>
                <a:cs typeface="B Baran" panose="00000400000000000000" pitchFamily="2" charset="-78"/>
              </a:endParaRPr>
            </a:p>
          </p:txBody>
        </p:sp>
        <p:sp>
          <p:nvSpPr>
            <p:cNvPr id="18459" name="Rectangle 25"/>
            <p:cNvSpPr>
              <a:spLocks noChangeArrowheads="1"/>
            </p:cNvSpPr>
            <p:nvPr/>
          </p:nvSpPr>
          <p:spPr bwMode="auto">
            <a:xfrm>
              <a:off x="800" y="2222"/>
              <a:ext cx="40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fa-IR" altLang="en-US" sz="1600" b="1">
                  <a:solidFill>
                    <a:srgbClr val="000000"/>
                  </a:solidFill>
                  <a:latin typeface="Verdana" panose="020B0604030504040204" pitchFamily="34" charset="0"/>
                  <a:cs typeface="B Baran" panose="00000400000000000000" pitchFamily="2" charset="-78"/>
                </a:rPr>
                <a:t>سمپاشی</a:t>
              </a:r>
              <a:r>
                <a:rPr lang="fa-IR" altLang="en-US" sz="1000" b="1">
                  <a:solidFill>
                    <a:srgbClr val="000000"/>
                  </a:solidFill>
                  <a:latin typeface="Verdana" panose="020B0604030504040204" pitchFamily="34" charset="0"/>
                </a:rPr>
                <a:t>        </a:t>
              </a:r>
              <a:endParaRPr lang="en-US" altLang="en-US" sz="2400">
                <a:latin typeface="Times New Roman" panose="02020603050405020304" pitchFamily="18" charset="0"/>
              </a:endParaRPr>
            </a:p>
          </p:txBody>
        </p:sp>
        <p:sp>
          <p:nvSpPr>
            <p:cNvPr id="18460" name="Freeform 26"/>
            <p:cNvSpPr>
              <a:spLocks noEditPoints="1"/>
            </p:cNvSpPr>
            <p:nvPr/>
          </p:nvSpPr>
          <p:spPr bwMode="auto">
            <a:xfrm>
              <a:off x="1851" y="1825"/>
              <a:ext cx="47" cy="956"/>
            </a:xfrm>
            <a:custGeom>
              <a:avLst/>
              <a:gdLst>
                <a:gd name="T0" fmla="*/ 31 w 47"/>
                <a:gd name="T1" fmla="*/ 0 h 956"/>
                <a:gd name="T2" fmla="*/ 31 w 47"/>
                <a:gd name="T3" fmla="*/ 917 h 956"/>
                <a:gd name="T4" fmla="*/ 15 w 47"/>
                <a:gd name="T5" fmla="*/ 917 h 956"/>
                <a:gd name="T6" fmla="*/ 15 w 47"/>
                <a:gd name="T7" fmla="*/ 0 h 956"/>
                <a:gd name="T8" fmla="*/ 31 w 47"/>
                <a:gd name="T9" fmla="*/ 0 h 956"/>
                <a:gd name="T10" fmla="*/ 47 w 47"/>
                <a:gd name="T11" fmla="*/ 909 h 956"/>
                <a:gd name="T12" fmla="*/ 23 w 47"/>
                <a:gd name="T13" fmla="*/ 956 h 956"/>
                <a:gd name="T14" fmla="*/ 0 w 47"/>
                <a:gd name="T15" fmla="*/ 909 h 956"/>
                <a:gd name="T16" fmla="*/ 47 w 47"/>
                <a:gd name="T17" fmla="*/ 909 h 9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956"/>
                <a:gd name="T29" fmla="*/ 47 w 47"/>
                <a:gd name="T30" fmla="*/ 956 h 9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956">
                  <a:moveTo>
                    <a:pt x="31" y="0"/>
                  </a:moveTo>
                  <a:lnTo>
                    <a:pt x="31" y="917"/>
                  </a:lnTo>
                  <a:lnTo>
                    <a:pt x="15" y="917"/>
                  </a:lnTo>
                  <a:lnTo>
                    <a:pt x="15" y="0"/>
                  </a:lnTo>
                  <a:lnTo>
                    <a:pt x="31" y="0"/>
                  </a:lnTo>
                  <a:close/>
                  <a:moveTo>
                    <a:pt x="47" y="909"/>
                  </a:moveTo>
                  <a:lnTo>
                    <a:pt x="23" y="956"/>
                  </a:lnTo>
                  <a:lnTo>
                    <a:pt x="0" y="909"/>
                  </a:lnTo>
                  <a:lnTo>
                    <a:pt x="47" y="909"/>
                  </a:lnTo>
                  <a:close/>
                </a:path>
              </a:pathLst>
            </a:custGeom>
            <a:solidFill>
              <a:srgbClr val="000000"/>
            </a:solidFill>
            <a:ln w="3175">
              <a:solidFill>
                <a:srgbClr val="000000"/>
              </a:solidFill>
              <a:bevel/>
              <a:headEnd/>
              <a:tailEnd/>
            </a:ln>
          </p:spPr>
          <p:txBody>
            <a:bodyPr/>
            <a:lstStyle/>
            <a:p>
              <a:endParaRPr lang="en-US"/>
            </a:p>
          </p:txBody>
        </p:sp>
        <p:sp>
          <p:nvSpPr>
            <p:cNvPr id="18461" name="Freeform 27"/>
            <p:cNvSpPr>
              <a:spLocks noEditPoints="1"/>
            </p:cNvSpPr>
            <p:nvPr/>
          </p:nvSpPr>
          <p:spPr bwMode="auto">
            <a:xfrm>
              <a:off x="2017" y="1700"/>
              <a:ext cx="46" cy="1621"/>
            </a:xfrm>
            <a:custGeom>
              <a:avLst/>
              <a:gdLst>
                <a:gd name="T0" fmla="*/ 31 w 46"/>
                <a:gd name="T1" fmla="*/ 0 h 1621"/>
                <a:gd name="T2" fmla="*/ 31 w 46"/>
                <a:gd name="T3" fmla="*/ 1582 h 1621"/>
                <a:gd name="T4" fmla="*/ 15 w 46"/>
                <a:gd name="T5" fmla="*/ 1582 h 1621"/>
                <a:gd name="T6" fmla="*/ 15 w 46"/>
                <a:gd name="T7" fmla="*/ 0 h 1621"/>
                <a:gd name="T8" fmla="*/ 31 w 46"/>
                <a:gd name="T9" fmla="*/ 0 h 1621"/>
                <a:gd name="T10" fmla="*/ 46 w 46"/>
                <a:gd name="T11" fmla="*/ 1575 h 1621"/>
                <a:gd name="T12" fmla="*/ 23 w 46"/>
                <a:gd name="T13" fmla="*/ 1621 h 1621"/>
                <a:gd name="T14" fmla="*/ 0 w 46"/>
                <a:gd name="T15" fmla="*/ 1575 h 1621"/>
                <a:gd name="T16" fmla="*/ 46 w 46"/>
                <a:gd name="T17" fmla="*/ 1575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621"/>
                <a:gd name="T29" fmla="*/ 46 w 46"/>
                <a:gd name="T30" fmla="*/ 1621 h 1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621">
                  <a:moveTo>
                    <a:pt x="31" y="0"/>
                  </a:moveTo>
                  <a:lnTo>
                    <a:pt x="31" y="1582"/>
                  </a:lnTo>
                  <a:lnTo>
                    <a:pt x="15" y="1582"/>
                  </a:lnTo>
                  <a:lnTo>
                    <a:pt x="15" y="0"/>
                  </a:lnTo>
                  <a:lnTo>
                    <a:pt x="31" y="0"/>
                  </a:lnTo>
                  <a:close/>
                  <a:moveTo>
                    <a:pt x="46" y="1575"/>
                  </a:moveTo>
                  <a:lnTo>
                    <a:pt x="23" y="1621"/>
                  </a:lnTo>
                  <a:lnTo>
                    <a:pt x="0" y="1575"/>
                  </a:lnTo>
                  <a:lnTo>
                    <a:pt x="46" y="1575"/>
                  </a:lnTo>
                  <a:close/>
                </a:path>
              </a:pathLst>
            </a:custGeom>
            <a:solidFill>
              <a:srgbClr val="000000"/>
            </a:solidFill>
            <a:ln w="3175">
              <a:solidFill>
                <a:srgbClr val="000000"/>
              </a:solidFill>
              <a:bevel/>
              <a:headEnd/>
              <a:tailEnd/>
            </a:ln>
          </p:spPr>
          <p:txBody>
            <a:bodyPr/>
            <a:lstStyle/>
            <a:p>
              <a:endParaRPr lang="en-US"/>
            </a:p>
          </p:txBody>
        </p:sp>
        <p:sp>
          <p:nvSpPr>
            <p:cNvPr id="18462" name="Freeform 28"/>
            <p:cNvSpPr>
              <a:spLocks noEditPoints="1"/>
            </p:cNvSpPr>
            <p:nvPr/>
          </p:nvSpPr>
          <p:spPr bwMode="auto">
            <a:xfrm>
              <a:off x="2376" y="1556"/>
              <a:ext cx="334" cy="97"/>
            </a:xfrm>
            <a:custGeom>
              <a:avLst/>
              <a:gdLst>
                <a:gd name="T0" fmla="*/ 0 w 334"/>
                <a:gd name="T1" fmla="*/ 81 h 97"/>
                <a:gd name="T2" fmla="*/ 294 w 334"/>
                <a:gd name="T3" fmla="*/ 14 h 97"/>
                <a:gd name="T4" fmla="*/ 297 w 334"/>
                <a:gd name="T5" fmla="*/ 29 h 97"/>
                <a:gd name="T6" fmla="*/ 4 w 334"/>
                <a:gd name="T7" fmla="*/ 97 h 97"/>
                <a:gd name="T8" fmla="*/ 0 w 334"/>
                <a:gd name="T9" fmla="*/ 81 h 97"/>
                <a:gd name="T10" fmla="*/ 283 w 334"/>
                <a:gd name="T11" fmla="*/ 0 h 97"/>
                <a:gd name="T12" fmla="*/ 334 w 334"/>
                <a:gd name="T13" fmla="*/ 13 h 97"/>
                <a:gd name="T14" fmla="*/ 293 w 334"/>
                <a:gd name="T15" fmla="*/ 46 h 97"/>
                <a:gd name="T16" fmla="*/ 283 w 334"/>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97"/>
                <a:gd name="T29" fmla="*/ 334 w 334"/>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97">
                  <a:moveTo>
                    <a:pt x="0" y="81"/>
                  </a:moveTo>
                  <a:lnTo>
                    <a:pt x="294" y="14"/>
                  </a:lnTo>
                  <a:lnTo>
                    <a:pt x="297" y="29"/>
                  </a:lnTo>
                  <a:lnTo>
                    <a:pt x="4" y="97"/>
                  </a:lnTo>
                  <a:lnTo>
                    <a:pt x="0" y="81"/>
                  </a:lnTo>
                  <a:close/>
                  <a:moveTo>
                    <a:pt x="283" y="0"/>
                  </a:moveTo>
                  <a:lnTo>
                    <a:pt x="334" y="13"/>
                  </a:lnTo>
                  <a:lnTo>
                    <a:pt x="293" y="46"/>
                  </a:lnTo>
                  <a:lnTo>
                    <a:pt x="283" y="0"/>
                  </a:lnTo>
                  <a:close/>
                </a:path>
              </a:pathLst>
            </a:custGeom>
            <a:solidFill>
              <a:srgbClr val="000000"/>
            </a:solidFill>
            <a:ln w="3175">
              <a:solidFill>
                <a:srgbClr val="000000"/>
              </a:solidFill>
              <a:bevel/>
              <a:headEnd/>
              <a:tailEnd/>
            </a:ln>
          </p:spPr>
          <p:txBody>
            <a:bodyPr/>
            <a:lstStyle/>
            <a:p>
              <a:endParaRPr lang="en-US"/>
            </a:p>
          </p:txBody>
        </p:sp>
        <p:sp>
          <p:nvSpPr>
            <p:cNvPr id="18463" name="Rectangle 29"/>
            <p:cNvSpPr>
              <a:spLocks noChangeArrowheads="1"/>
            </p:cNvSpPr>
            <p:nvPr/>
          </p:nvSpPr>
          <p:spPr bwMode="auto">
            <a:xfrm>
              <a:off x="2500" y="1452"/>
              <a:ext cx="70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fa-IR" altLang="en-US" sz="1600" b="1">
                  <a:solidFill>
                    <a:srgbClr val="000000"/>
                  </a:solidFill>
                  <a:latin typeface="Verdana" panose="020B0604030504040204" pitchFamily="34" charset="0"/>
                  <a:cs typeface="B Baran" panose="00000400000000000000" pitchFamily="2" charset="-78"/>
                </a:rPr>
                <a:t>پسماند در غذاها         </a:t>
              </a:r>
              <a:endParaRPr lang="en-US" altLang="en-US" sz="3600" b="1">
                <a:latin typeface="Times New Roman" panose="02020603050405020304" pitchFamily="18" charset="0"/>
                <a:cs typeface="B Baran" panose="00000400000000000000" pitchFamily="2" charset="-78"/>
              </a:endParaRPr>
            </a:p>
          </p:txBody>
        </p:sp>
        <p:sp>
          <p:nvSpPr>
            <p:cNvPr id="18464" name="Freeform 30"/>
            <p:cNvSpPr>
              <a:spLocks noEditPoints="1"/>
            </p:cNvSpPr>
            <p:nvPr/>
          </p:nvSpPr>
          <p:spPr bwMode="auto">
            <a:xfrm>
              <a:off x="2886" y="2684"/>
              <a:ext cx="47" cy="631"/>
            </a:xfrm>
            <a:custGeom>
              <a:avLst/>
              <a:gdLst>
                <a:gd name="T0" fmla="*/ 16 w 47"/>
                <a:gd name="T1" fmla="*/ 631 h 631"/>
                <a:gd name="T2" fmla="*/ 16 w 47"/>
                <a:gd name="T3" fmla="*/ 39 h 631"/>
                <a:gd name="T4" fmla="*/ 31 w 47"/>
                <a:gd name="T5" fmla="*/ 39 h 631"/>
                <a:gd name="T6" fmla="*/ 31 w 47"/>
                <a:gd name="T7" fmla="*/ 631 h 631"/>
                <a:gd name="T8" fmla="*/ 16 w 47"/>
                <a:gd name="T9" fmla="*/ 631 h 631"/>
                <a:gd name="T10" fmla="*/ 0 w 47"/>
                <a:gd name="T11" fmla="*/ 47 h 631"/>
                <a:gd name="T12" fmla="*/ 24 w 47"/>
                <a:gd name="T13" fmla="*/ 0 h 631"/>
                <a:gd name="T14" fmla="*/ 47 w 47"/>
                <a:gd name="T15" fmla="*/ 47 h 631"/>
                <a:gd name="T16" fmla="*/ 0 w 47"/>
                <a:gd name="T17" fmla="*/ 47 h 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631"/>
                <a:gd name="T29" fmla="*/ 47 w 47"/>
                <a:gd name="T30" fmla="*/ 631 h 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631">
                  <a:moveTo>
                    <a:pt x="16" y="631"/>
                  </a:moveTo>
                  <a:lnTo>
                    <a:pt x="16" y="39"/>
                  </a:lnTo>
                  <a:lnTo>
                    <a:pt x="31" y="39"/>
                  </a:lnTo>
                  <a:lnTo>
                    <a:pt x="31" y="631"/>
                  </a:lnTo>
                  <a:lnTo>
                    <a:pt x="16" y="631"/>
                  </a:lnTo>
                  <a:close/>
                  <a:moveTo>
                    <a:pt x="0" y="47"/>
                  </a:moveTo>
                  <a:lnTo>
                    <a:pt x="24" y="0"/>
                  </a:lnTo>
                  <a:lnTo>
                    <a:pt x="47" y="47"/>
                  </a:lnTo>
                  <a:lnTo>
                    <a:pt x="0" y="47"/>
                  </a:lnTo>
                  <a:close/>
                </a:path>
              </a:pathLst>
            </a:custGeom>
            <a:solidFill>
              <a:srgbClr val="000000"/>
            </a:solidFill>
            <a:ln w="3175">
              <a:solidFill>
                <a:srgbClr val="000000"/>
              </a:solidFill>
              <a:bevel/>
              <a:headEnd/>
              <a:tailEnd/>
            </a:ln>
          </p:spPr>
          <p:txBody>
            <a:bodyPr/>
            <a:lstStyle/>
            <a:p>
              <a:endParaRPr lang="en-US"/>
            </a:p>
          </p:txBody>
        </p:sp>
        <p:sp>
          <p:nvSpPr>
            <p:cNvPr id="18465" name="Rectangle 31"/>
            <p:cNvSpPr>
              <a:spLocks noChangeArrowheads="1"/>
            </p:cNvSpPr>
            <p:nvPr/>
          </p:nvSpPr>
          <p:spPr bwMode="auto">
            <a:xfrm>
              <a:off x="2536" y="2451"/>
              <a:ext cx="89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fa-IR" altLang="en-US" sz="1600" b="1">
                  <a:solidFill>
                    <a:srgbClr val="000000"/>
                  </a:solidFill>
                  <a:latin typeface="Verdana" panose="020B0604030504040204" pitchFamily="34" charset="0"/>
                  <a:cs typeface="B Baran" panose="00000400000000000000" pitchFamily="2" charset="-78"/>
                </a:rPr>
                <a:t>آلودگی منابع آب شرب      </a:t>
              </a:r>
              <a:r>
                <a:rPr lang="en-US" altLang="en-US" sz="1600" b="1">
                  <a:solidFill>
                    <a:srgbClr val="000000"/>
                  </a:solidFill>
                  <a:latin typeface="Verdana" panose="020B0604030504040204" pitchFamily="34" charset="0"/>
                  <a:cs typeface="B Baran" panose="00000400000000000000" pitchFamily="2" charset="-78"/>
                </a:rPr>
                <a:t> </a:t>
              </a:r>
              <a:endParaRPr lang="en-US" altLang="en-US" sz="3600" b="1">
                <a:latin typeface="Times New Roman" panose="02020603050405020304" pitchFamily="18" charset="0"/>
                <a:cs typeface="B Baran" panose="00000400000000000000" pitchFamily="2" charset="-78"/>
              </a:endParaRPr>
            </a:p>
          </p:txBody>
        </p:sp>
        <p:sp>
          <p:nvSpPr>
            <p:cNvPr id="18466" name="Rectangle 32"/>
            <p:cNvSpPr>
              <a:spLocks noChangeArrowheads="1"/>
            </p:cNvSpPr>
            <p:nvPr/>
          </p:nvSpPr>
          <p:spPr bwMode="auto">
            <a:xfrm>
              <a:off x="2488" y="2551"/>
              <a:ext cx="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fa-IR" altLang="en-US" sz="2400">
                <a:latin typeface="Times New Roman" panose="02020603050405020304" pitchFamily="18" charset="0"/>
              </a:endParaRPr>
            </a:p>
          </p:txBody>
        </p:sp>
        <p:sp>
          <p:nvSpPr>
            <p:cNvPr id="18467" name="Freeform 33"/>
            <p:cNvSpPr>
              <a:spLocks noEditPoints="1"/>
            </p:cNvSpPr>
            <p:nvPr/>
          </p:nvSpPr>
          <p:spPr bwMode="auto">
            <a:xfrm>
              <a:off x="3815" y="1950"/>
              <a:ext cx="379" cy="379"/>
            </a:xfrm>
            <a:custGeom>
              <a:avLst/>
              <a:gdLst>
                <a:gd name="T0" fmla="*/ 0 w 379"/>
                <a:gd name="T1" fmla="*/ 368 h 379"/>
                <a:gd name="T2" fmla="*/ 346 w 379"/>
                <a:gd name="T3" fmla="*/ 22 h 379"/>
                <a:gd name="T4" fmla="*/ 357 w 379"/>
                <a:gd name="T5" fmla="*/ 33 h 379"/>
                <a:gd name="T6" fmla="*/ 11 w 379"/>
                <a:gd name="T7" fmla="*/ 379 h 379"/>
                <a:gd name="T8" fmla="*/ 0 w 379"/>
                <a:gd name="T9" fmla="*/ 368 h 379"/>
                <a:gd name="T10" fmla="*/ 329 w 379"/>
                <a:gd name="T11" fmla="*/ 16 h 379"/>
                <a:gd name="T12" fmla="*/ 379 w 379"/>
                <a:gd name="T13" fmla="*/ 0 h 379"/>
                <a:gd name="T14" fmla="*/ 362 w 379"/>
                <a:gd name="T15" fmla="*/ 49 h 379"/>
                <a:gd name="T16" fmla="*/ 329 w 379"/>
                <a:gd name="T17" fmla="*/ 16 h 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9"/>
                <a:gd name="T28" fmla="*/ 0 h 379"/>
                <a:gd name="T29" fmla="*/ 379 w 379"/>
                <a:gd name="T30" fmla="*/ 379 h 3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9" h="379">
                  <a:moveTo>
                    <a:pt x="0" y="368"/>
                  </a:moveTo>
                  <a:lnTo>
                    <a:pt x="346" y="22"/>
                  </a:lnTo>
                  <a:lnTo>
                    <a:pt x="357" y="33"/>
                  </a:lnTo>
                  <a:lnTo>
                    <a:pt x="11" y="379"/>
                  </a:lnTo>
                  <a:lnTo>
                    <a:pt x="0" y="368"/>
                  </a:lnTo>
                  <a:close/>
                  <a:moveTo>
                    <a:pt x="329" y="16"/>
                  </a:moveTo>
                  <a:lnTo>
                    <a:pt x="379" y="0"/>
                  </a:lnTo>
                  <a:lnTo>
                    <a:pt x="362" y="49"/>
                  </a:lnTo>
                  <a:lnTo>
                    <a:pt x="329" y="16"/>
                  </a:lnTo>
                  <a:close/>
                </a:path>
              </a:pathLst>
            </a:custGeom>
            <a:solidFill>
              <a:srgbClr val="000000"/>
            </a:solidFill>
            <a:ln w="3175">
              <a:solidFill>
                <a:srgbClr val="000000"/>
              </a:solidFill>
              <a:bevel/>
              <a:headEnd/>
              <a:tailEnd/>
            </a:ln>
          </p:spPr>
          <p:txBody>
            <a:bodyPr/>
            <a:lstStyle/>
            <a:p>
              <a:endParaRPr lang="en-US"/>
            </a:p>
          </p:txBody>
        </p:sp>
        <p:sp>
          <p:nvSpPr>
            <p:cNvPr id="18468" name="Rectangle 34"/>
            <p:cNvSpPr>
              <a:spLocks noChangeArrowheads="1"/>
            </p:cNvSpPr>
            <p:nvPr/>
          </p:nvSpPr>
          <p:spPr bwMode="auto">
            <a:xfrm>
              <a:off x="4161" y="2031"/>
              <a:ext cx="72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fa-IR" altLang="en-US" sz="1600" b="1">
                  <a:solidFill>
                    <a:srgbClr val="000000"/>
                  </a:solidFill>
                  <a:latin typeface="Verdana" panose="020B0604030504040204" pitchFamily="34" charset="0"/>
                  <a:cs typeface="B Baran" panose="00000400000000000000" pitchFamily="2" charset="-78"/>
                </a:rPr>
                <a:t>مسمومیت حاد            </a:t>
              </a:r>
              <a:endParaRPr lang="en-US" altLang="en-US" sz="3600" b="1">
                <a:latin typeface="Times New Roman" panose="02020603050405020304" pitchFamily="18" charset="0"/>
                <a:cs typeface="B Baran" panose="00000400000000000000" pitchFamily="2" charset="-78"/>
              </a:endParaRPr>
            </a:p>
          </p:txBody>
        </p:sp>
        <p:sp>
          <p:nvSpPr>
            <p:cNvPr id="18469" name="Rectangle 35"/>
            <p:cNvSpPr>
              <a:spLocks noChangeArrowheads="1"/>
            </p:cNvSpPr>
            <p:nvPr/>
          </p:nvSpPr>
          <p:spPr bwMode="auto">
            <a:xfrm>
              <a:off x="3542" y="2430"/>
              <a:ext cx="93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fa-IR" altLang="en-US" sz="1800" b="1">
                  <a:solidFill>
                    <a:srgbClr val="000000"/>
                  </a:solidFill>
                  <a:latin typeface="Verdana" panose="020B0604030504040204" pitchFamily="34" charset="0"/>
                  <a:cs typeface="B Baran" panose="00000400000000000000" pitchFamily="2" charset="-78"/>
                </a:rPr>
                <a:t>تجمع درون بدن              </a:t>
              </a:r>
              <a:endParaRPr lang="en-US" altLang="en-US" sz="4000" b="1">
                <a:latin typeface="Times New Roman" panose="02020603050405020304" pitchFamily="18" charset="0"/>
                <a:cs typeface="B Baran" panose="00000400000000000000" pitchFamily="2" charset="-78"/>
              </a:endParaRPr>
            </a:p>
          </p:txBody>
        </p:sp>
        <p:sp>
          <p:nvSpPr>
            <p:cNvPr id="18470" name="Freeform 36"/>
            <p:cNvSpPr>
              <a:spLocks noEditPoints="1"/>
            </p:cNvSpPr>
            <p:nvPr/>
          </p:nvSpPr>
          <p:spPr bwMode="auto">
            <a:xfrm>
              <a:off x="4231" y="2567"/>
              <a:ext cx="335" cy="214"/>
            </a:xfrm>
            <a:custGeom>
              <a:avLst/>
              <a:gdLst>
                <a:gd name="T0" fmla="*/ 8 w 335"/>
                <a:gd name="T1" fmla="*/ 0 h 214"/>
                <a:gd name="T2" fmla="*/ 307 w 335"/>
                <a:gd name="T3" fmla="*/ 187 h 214"/>
                <a:gd name="T4" fmla="*/ 299 w 335"/>
                <a:gd name="T5" fmla="*/ 200 h 214"/>
                <a:gd name="T6" fmla="*/ 0 w 335"/>
                <a:gd name="T7" fmla="*/ 13 h 214"/>
                <a:gd name="T8" fmla="*/ 8 w 335"/>
                <a:gd name="T9" fmla="*/ 0 h 214"/>
                <a:gd name="T10" fmla="*/ 308 w 335"/>
                <a:gd name="T11" fmla="*/ 170 h 214"/>
                <a:gd name="T12" fmla="*/ 335 w 335"/>
                <a:gd name="T13" fmla="*/ 214 h 214"/>
                <a:gd name="T14" fmla="*/ 284 w 335"/>
                <a:gd name="T15" fmla="*/ 209 h 214"/>
                <a:gd name="T16" fmla="*/ 308 w 335"/>
                <a:gd name="T17" fmla="*/ 170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5"/>
                <a:gd name="T28" fmla="*/ 0 h 214"/>
                <a:gd name="T29" fmla="*/ 335 w 335"/>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5" h="214">
                  <a:moveTo>
                    <a:pt x="8" y="0"/>
                  </a:moveTo>
                  <a:lnTo>
                    <a:pt x="307" y="187"/>
                  </a:lnTo>
                  <a:lnTo>
                    <a:pt x="299" y="200"/>
                  </a:lnTo>
                  <a:lnTo>
                    <a:pt x="0" y="13"/>
                  </a:lnTo>
                  <a:lnTo>
                    <a:pt x="8" y="0"/>
                  </a:lnTo>
                  <a:close/>
                  <a:moveTo>
                    <a:pt x="308" y="170"/>
                  </a:moveTo>
                  <a:lnTo>
                    <a:pt x="335" y="214"/>
                  </a:lnTo>
                  <a:lnTo>
                    <a:pt x="284" y="209"/>
                  </a:lnTo>
                  <a:lnTo>
                    <a:pt x="308" y="170"/>
                  </a:lnTo>
                  <a:close/>
                </a:path>
              </a:pathLst>
            </a:custGeom>
            <a:solidFill>
              <a:srgbClr val="000000"/>
            </a:solidFill>
            <a:ln w="3175">
              <a:solidFill>
                <a:srgbClr val="000000"/>
              </a:solidFill>
              <a:bevel/>
              <a:headEnd/>
              <a:tailEnd/>
            </a:ln>
          </p:spPr>
          <p:txBody>
            <a:bodyPr/>
            <a:lstStyle/>
            <a:p>
              <a:endParaRPr lang="en-US"/>
            </a:p>
          </p:txBody>
        </p:sp>
        <p:sp>
          <p:nvSpPr>
            <p:cNvPr id="18471" name="Freeform 37"/>
            <p:cNvSpPr>
              <a:spLocks noEditPoints="1"/>
            </p:cNvSpPr>
            <p:nvPr/>
          </p:nvSpPr>
          <p:spPr bwMode="auto">
            <a:xfrm>
              <a:off x="4145" y="2571"/>
              <a:ext cx="180" cy="501"/>
            </a:xfrm>
            <a:custGeom>
              <a:avLst/>
              <a:gdLst>
                <a:gd name="T0" fmla="*/ 15 w 180"/>
                <a:gd name="T1" fmla="*/ 0 h 501"/>
                <a:gd name="T2" fmla="*/ 168 w 180"/>
                <a:gd name="T3" fmla="*/ 462 h 501"/>
                <a:gd name="T4" fmla="*/ 153 w 180"/>
                <a:gd name="T5" fmla="*/ 467 h 501"/>
                <a:gd name="T6" fmla="*/ 0 w 180"/>
                <a:gd name="T7" fmla="*/ 5 h 501"/>
                <a:gd name="T8" fmla="*/ 15 w 180"/>
                <a:gd name="T9" fmla="*/ 0 h 501"/>
                <a:gd name="T10" fmla="*/ 180 w 180"/>
                <a:gd name="T11" fmla="*/ 449 h 501"/>
                <a:gd name="T12" fmla="*/ 173 w 180"/>
                <a:gd name="T13" fmla="*/ 501 h 501"/>
                <a:gd name="T14" fmla="*/ 136 w 180"/>
                <a:gd name="T15" fmla="*/ 464 h 501"/>
                <a:gd name="T16" fmla="*/ 180 w 180"/>
                <a:gd name="T17" fmla="*/ 449 h 5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
                <a:gd name="T28" fmla="*/ 0 h 501"/>
                <a:gd name="T29" fmla="*/ 180 w 180"/>
                <a:gd name="T30" fmla="*/ 501 h 5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 h="501">
                  <a:moveTo>
                    <a:pt x="15" y="0"/>
                  </a:moveTo>
                  <a:lnTo>
                    <a:pt x="168" y="462"/>
                  </a:lnTo>
                  <a:lnTo>
                    <a:pt x="153" y="467"/>
                  </a:lnTo>
                  <a:lnTo>
                    <a:pt x="0" y="5"/>
                  </a:lnTo>
                  <a:lnTo>
                    <a:pt x="15" y="0"/>
                  </a:lnTo>
                  <a:close/>
                  <a:moveTo>
                    <a:pt x="180" y="449"/>
                  </a:moveTo>
                  <a:lnTo>
                    <a:pt x="173" y="501"/>
                  </a:lnTo>
                  <a:lnTo>
                    <a:pt x="136" y="464"/>
                  </a:lnTo>
                  <a:lnTo>
                    <a:pt x="180" y="449"/>
                  </a:lnTo>
                  <a:close/>
                </a:path>
              </a:pathLst>
            </a:custGeom>
            <a:solidFill>
              <a:srgbClr val="000000"/>
            </a:solidFill>
            <a:ln w="3175">
              <a:solidFill>
                <a:srgbClr val="000000"/>
              </a:solidFill>
              <a:bevel/>
              <a:headEnd/>
              <a:tailEnd/>
            </a:ln>
          </p:spPr>
          <p:txBody>
            <a:bodyPr/>
            <a:lstStyle/>
            <a:p>
              <a:endParaRPr lang="en-US"/>
            </a:p>
          </p:txBody>
        </p:sp>
        <p:sp>
          <p:nvSpPr>
            <p:cNvPr id="18472" name="Freeform 38"/>
            <p:cNvSpPr>
              <a:spLocks noEditPoints="1"/>
            </p:cNvSpPr>
            <p:nvPr/>
          </p:nvSpPr>
          <p:spPr bwMode="auto">
            <a:xfrm>
              <a:off x="3815" y="2571"/>
              <a:ext cx="220" cy="584"/>
            </a:xfrm>
            <a:custGeom>
              <a:avLst/>
              <a:gdLst>
                <a:gd name="T0" fmla="*/ 220 w 220"/>
                <a:gd name="T1" fmla="*/ 5 h 584"/>
                <a:gd name="T2" fmla="*/ 26 w 220"/>
                <a:gd name="T3" fmla="*/ 550 h 584"/>
                <a:gd name="T4" fmla="*/ 12 w 220"/>
                <a:gd name="T5" fmla="*/ 545 h 584"/>
                <a:gd name="T6" fmla="*/ 206 w 220"/>
                <a:gd name="T7" fmla="*/ 0 h 584"/>
                <a:gd name="T8" fmla="*/ 220 w 220"/>
                <a:gd name="T9" fmla="*/ 5 h 584"/>
                <a:gd name="T10" fmla="*/ 44 w 220"/>
                <a:gd name="T11" fmla="*/ 548 h 584"/>
                <a:gd name="T12" fmla="*/ 6 w 220"/>
                <a:gd name="T13" fmla="*/ 584 h 584"/>
                <a:gd name="T14" fmla="*/ 0 w 220"/>
                <a:gd name="T15" fmla="*/ 532 h 584"/>
                <a:gd name="T16" fmla="*/ 44 w 220"/>
                <a:gd name="T17" fmla="*/ 548 h 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
                <a:gd name="T28" fmla="*/ 0 h 584"/>
                <a:gd name="T29" fmla="*/ 220 w 220"/>
                <a:gd name="T30" fmla="*/ 584 h 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 h="584">
                  <a:moveTo>
                    <a:pt x="220" y="5"/>
                  </a:moveTo>
                  <a:lnTo>
                    <a:pt x="26" y="550"/>
                  </a:lnTo>
                  <a:lnTo>
                    <a:pt x="12" y="545"/>
                  </a:lnTo>
                  <a:lnTo>
                    <a:pt x="206" y="0"/>
                  </a:lnTo>
                  <a:lnTo>
                    <a:pt x="220" y="5"/>
                  </a:lnTo>
                  <a:close/>
                  <a:moveTo>
                    <a:pt x="44" y="548"/>
                  </a:moveTo>
                  <a:lnTo>
                    <a:pt x="6" y="584"/>
                  </a:lnTo>
                  <a:lnTo>
                    <a:pt x="0" y="532"/>
                  </a:lnTo>
                  <a:lnTo>
                    <a:pt x="44" y="548"/>
                  </a:lnTo>
                  <a:close/>
                </a:path>
              </a:pathLst>
            </a:custGeom>
            <a:solidFill>
              <a:srgbClr val="000000"/>
            </a:solidFill>
            <a:ln w="3175">
              <a:solidFill>
                <a:srgbClr val="000000"/>
              </a:solidFill>
              <a:bevel/>
              <a:headEnd/>
              <a:tailEnd/>
            </a:ln>
          </p:spPr>
          <p:txBody>
            <a:bodyPr/>
            <a:lstStyle/>
            <a:p>
              <a:endParaRPr lang="en-US"/>
            </a:p>
          </p:txBody>
        </p:sp>
        <p:sp>
          <p:nvSpPr>
            <p:cNvPr id="18473" name="Rectangle 39"/>
            <p:cNvSpPr>
              <a:spLocks noChangeArrowheads="1"/>
            </p:cNvSpPr>
            <p:nvPr/>
          </p:nvSpPr>
          <p:spPr bwMode="auto">
            <a:xfrm>
              <a:off x="4531" y="2824"/>
              <a:ext cx="28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fa-IR" altLang="en-US" sz="1600" b="1">
                  <a:solidFill>
                    <a:srgbClr val="000000"/>
                  </a:solidFill>
                  <a:latin typeface="Verdana" panose="020B0604030504040204" pitchFamily="34" charset="0"/>
                  <a:cs typeface="B Baran" panose="00000400000000000000" pitchFamily="2" charset="-78"/>
                </a:rPr>
                <a:t>سرطان</a:t>
              </a:r>
              <a:r>
                <a:rPr lang="fa-IR" altLang="en-US" sz="1000" b="1">
                  <a:solidFill>
                    <a:srgbClr val="000000"/>
                  </a:solidFill>
                  <a:latin typeface="Verdana" panose="020B0604030504040204" pitchFamily="34" charset="0"/>
                </a:rPr>
                <a:t>    </a:t>
              </a:r>
              <a:endParaRPr lang="en-US" altLang="en-US" sz="2400">
                <a:latin typeface="Times New Roman" panose="02020603050405020304" pitchFamily="18" charset="0"/>
              </a:endParaRPr>
            </a:p>
          </p:txBody>
        </p:sp>
        <p:sp>
          <p:nvSpPr>
            <p:cNvPr id="18474" name="Rectangle 40"/>
            <p:cNvSpPr>
              <a:spLocks noChangeArrowheads="1"/>
            </p:cNvSpPr>
            <p:nvPr/>
          </p:nvSpPr>
          <p:spPr bwMode="auto">
            <a:xfrm>
              <a:off x="4203" y="3139"/>
              <a:ext cx="68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fa-IR" altLang="en-US" sz="1600" b="1">
                  <a:solidFill>
                    <a:srgbClr val="000000"/>
                  </a:solidFill>
                  <a:latin typeface="Verdana" panose="020B0604030504040204" pitchFamily="34" charset="0"/>
                  <a:cs typeface="B Baran" panose="00000400000000000000" pitchFamily="2" charset="-78"/>
                </a:rPr>
                <a:t>ناهنجاری در نوزادان  </a:t>
              </a:r>
              <a:endParaRPr lang="en-US" altLang="en-US" sz="3600" b="1">
                <a:latin typeface="Times New Roman" panose="02020603050405020304" pitchFamily="18" charset="0"/>
                <a:cs typeface="B Baran" panose="00000400000000000000" pitchFamily="2" charset="-78"/>
              </a:endParaRPr>
            </a:p>
          </p:txBody>
        </p:sp>
        <p:sp>
          <p:nvSpPr>
            <p:cNvPr id="18475" name="Rectangle 41"/>
            <p:cNvSpPr>
              <a:spLocks noChangeArrowheads="1"/>
            </p:cNvSpPr>
            <p:nvPr/>
          </p:nvSpPr>
          <p:spPr bwMode="auto">
            <a:xfrm>
              <a:off x="4203" y="3239"/>
              <a:ext cx="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fa-IR" altLang="en-US" sz="2400">
                <a:latin typeface="Times New Roman" panose="02020603050405020304" pitchFamily="18" charset="0"/>
              </a:endParaRPr>
            </a:p>
          </p:txBody>
        </p:sp>
        <p:sp>
          <p:nvSpPr>
            <p:cNvPr id="18476" name="Rectangle 42"/>
            <p:cNvSpPr>
              <a:spLocks noChangeArrowheads="1"/>
            </p:cNvSpPr>
            <p:nvPr/>
          </p:nvSpPr>
          <p:spPr bwMode="auto">
            <a:xfrm>
              <a:off x="4642" y="3239"/>
              <a:ext cx="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fa-IR" altLang="en-US" sz="2400">
                <a:latin typeface="Times New Roman" panose="02020603050405020304" pitchFamily="18" charset="0"/>
              </a:endParaRPr>
            </a:p>
          </p:txBody>
        </p:sp>
        <p:sp>
          <p:nvSpPr>
            <p:cNvPr id="18477" name="Rectangle 43"/>
            <p:cNvSpPr>
              <a:spLocks noChangeArrowheads="1"/>
            </p:cNvSpPr>
            <p:nvPr/>
          </p:nvSpPr>
          <p:spPr bwMode="auto">
            <a:xfrm>
              <a:off x="3292" y="3158"/>
              <a:ext cx="94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r>
                <a:rPr lang="fa-IR" altLang="en-US" sz="1800" b="1">
                  <a:solidFill>
                    <a:srgbClr val="000000"/>
                  </a:solidFill>
                  <a:latin typeface="Verdana" panose="020B0604030504040204" pitchFamily="34" charset="0"/>
                  <a:cs typeface="B Baran" panose="00000400000000000000" pitchFamily="2" charset="-78"/>
                </a:rPr>
                <a:t>بیماری های مزمن            </a:t>
              </a:r>
              <a:endParaRPr lang="en-US" altLang="en-US" sz="4000" b="1">
                <a:latin typeface="Times New Roman" panose="02020603050405020304" pitchFamily="18" charset="0"/>
                <a:cs typeface="B Baran" panose="00000400000000000000" pitchFamily="2" charset="-78"/>
              </a:endParaRPr>
            </a:p>
          </p:txBody>
        </p:sp>
      </p:grpSp>
    </p:spTree>
    <p:extLst>
      <p:ext uri="{BB962C8B-B14F-4D97-AF65-F5344CB8AC3E}">
        <p14:creationId xmlns:p14="http://schemas.microsoft.com/office/powerpoint/2010/main" val="3731555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smtClean="0">
                <a:cs typeface="B Titr" panose="00000700000000000000" pitchFamily="2" charset="-78"/>
              </a:rPr>
              <a:t>میزان وقوع مسمومیت ناشی از باقیمانده سموم </a:t>
            </a:r>
            <a:endParaRPr lang="en-US" sz="3600" dirty="0">
              <a:cs typeface="B Titr" panose="000007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rtl="1">
              <a:lnSpc>
                <a:spcPct val="150000"/>
              </a:lnSpc>
            </a:pPr>
            <a:r>
              <a:rPr lang="ar-SA" altLang="en-US" sz="3200" b="1" dirty="0">
                <a:cs typeface="B Compset" panose="00000400000000000000" pitchFamily="2" charset="-78"/>
              </a:rPr>
              <a:t>میزان وقوع مسمومیت ناشی از در</a:t>
            </a:r>
            <a:r>
              <a:rPr lang="fa-IR" altLang="en-US" sz="3200" b="1" dirty="0">
                <a:cs typeface="B Compset" panose="00000400000000000000" pitchFamily="2" charset="-78"/>
              </a:rPr>
              <a:t> </a:t>
            </a:r>
            <a:r>
              <a:rPr lang="ar-SA" altLang="en-US" sz="3200" b="1" dirty="0">
                <a:cs typeface="B Compset" panose="00000400000000000000" pitchFamily="2" charset="-78"/>
              </a:rPr>
              <a:t>معرض قرارگرفتن با سموم شیمیا</a:t>
            </a:r>
            <a:r>
              <a:rPr lang="fa-IR" altLang="en-US" sz="3200" b="1" dirty="0">
                <a:cs typeface="B Compset" panose="00000400000000000000" pitchFamily="2" charset="-78"/>
              </a:rPr>
              <a:t>ی</a:t>
            </a:r>
            <a:r>
              <a:rPr lang="ar-SA" altLang="en-US" sz="3200" b="1" dirty="0">
                <a:cs typeface="B Compset" panose="00000400000000000000" pitchFamily="2" charset="-78"/>
              </a:rPr>
              <a:t>ی در کشورهای درحال توسعه</a:t>
            </a:r>
            <a:r>
              <a:rPr lang="ar-SA" altLang="en-US" sz="3200" b="1" dirty="0">
                <a:solidFill>
                  <a:srgbClr val="0070C0"/>
                </a:solidFill>
                <a:cs typeface="B Compset" panose="00000400000000000000" pitchFamily="2" charset="-78"/>
              </a:rPr>
              <a:t> </a:t>
            </a:r>
            <a:r>
              <a:rPr lang="ar-SA" altLang="en-US" sz="3200" b="1" dirty="0">
                <a:solidFill>
                  <a:srgbClr val="C00000"/>
                </a:solidFill>
                <a:cs typeface="B Compset" panose="00000400000000000000" pitchFamily="2" charset="-78"/>
              </a:rPr>
              <a:t>13 برابر </a:t>
            </a:r>
            <a:r>
              <a:rPr lang="fa-IR" altLang="en-US" sz="3200" b="1" dirty="0">
                <a:solidFill>
                  <a:srgbClr val="C00000"/>
                </a:solidFill>
                <a:cs typeface="B Compset" panose="00000400000000000000" pitchFamily="2" charset="-78"/>
              </a:rPr>
              <a:t>بیشتر </a:t>
            </a:r>
            <a:r>
              <a:rPr lang="ar-SA" altLang="en-US" sz="3200" b="1" dirty="0">
                <a:cs typeface="B Compset" panose="00000400000000000000" pitchFamily="2" charset="-78"/>
              </a:rPr>
              <a:t>از کشورهای کالاً صنعتی می باشد که خود 85 درصد از تولید جهانی آفت‌کش ها را مصرف می کنند. دلیل آن مشخص و مبرهن است</a:t>
            </a:r>
            <a:r>
              <a:rPr lang="fa-IR" altLang="en-US" sz="3200" b="1" dirty="0">
                <a:cs typeface="B Compset" panose="00000400000000000000" pitchFamily="2" charset="-78"/>
              </a:rPr>
              <a:t>:</a:t>
            </a:r>
            <a:r>
              <a:rPr lang="ar-SA" altLang="en-US" sz="3200" b="1" dirty="0">
                <a:cs typeface="B Compset" panose="00000400000000000000" pitchFamily="2" charset="-78"/>
              </a:rPr>
              <a:t> آموزش و آگاهی دادن به افراد </a:t>
            </a:r>
            <a:r>
              <a:rPr lang="fa-IR" altLang="en-US" sz="3200" b="1" dirty="0" smtClean="0">
                <a:cs typeface="B Compset" panose="00000400000000000000" pitchFamily="2" charset="-78"/>
              </a:rPr>
              <a:t>فعال</a:t>
            </a:r>
            <a:r>
              <a:rPr lang="ar-SA" altLang="en-US" sz="3200" b="1" dirty="0" smtClean="0">
                <a:cs typeface="B Compset" panose="00000400000000000000" pitchFamily="2" charset="-78"/>
              </a:rPr>
              <a:t> </a:t>
            </a:r>
            <a:r>
              <a:rPr lang="ar-SA" altLang="en-US" sz="3200" b="1" dirty="0">
                <a:cs typeface="B Compset" panose="00000400000000000000" pitchFamily="2" charset="-78"/>
              </a:rPr>
              <a:t>در حوزه فعالیت های کشاورزی و سموم شیمیا</a:t>
            </a:r>
            <a:r>
              <a:rPr lang="fa-IR" altLang="en-US" sz="3200" b="1" dirty="0">
                <a:cs typeface="B Compset" panose="00000400000000000000" pitchFamily="2" charset="-78"/>
              </a:rPr>
              <a:t>ی</a:t>
            </a:r>
            <a:r>
              <a:rPr lang="ar-SA" altLang="en-US" sz="3200" b="1" dirty="0">
                <a:cs typeface="B Compset" panose="00000400000000000000" pitchFamily="2" charset="-78"/>
              </a:rPr>
              <a:t>ی.</a:t>
            </a:r>
            <a:endParaRPr lang="fa-IR" altLang="en-US" sz="3200" dirty="0">
              <a:cs typeface="B Compset" panose="00000400000000000000" pitchFamily="2" charset="-78"/>
            </a:endParaRPr>
          </a:p>
          <a:p>
            <a:pPr algn="r" rtl="1"/>
            <a:endParaRPr lang="en-US" dirty="0"/>
          </a:p>
        </p:txBody>
      </p:sp>
    </p:spTree>
    <p:extLst>
      <p:ext uri="{BB962C8B-B14F-4D97-AF65-F5344CB8AC3E}">
        <p14:creationId xmlns:p14="http://schemas.microsoft.com/office/powerpoint/2010/main" val="165199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7794801"/>
              </p:ext>
            </p:extLst>
          </p:nvPr>
        </p:nvGraphicFramePr>
        <p:xfrm>
          <a:off x="3357155" y="2691755"/>
          <a:ext cx="7539443" cy="1710429"/>
        </p:xfrm>
        <a:graphic>
          <a:graphicData uri="http://schemas.openxmlformats.org/drawingml/2006/table">
            <a:tbl>
              <a:tblPr firstRow="1" bandRow="1">
                <a:tableStyleId>{00A15C55-8517-42AA-B614-E9B94910E393}</a:tableStyleId>
              </a:tblPr>
              <a:tblGrid>
                <a:gridCol w="2170640">
                  <a:extLst>
                    <a:ext uri="{9D8B030D-6E8A-4147-A177-3AD203B41FA5}">
                      <a16:colId xmlns:a16="http://schemas.microsoft.com/office/drawing/2014/main" val="567598443"/>
                    </a:ext>
                  </a:extLst>
                </a:gridCol>
                <a:gridCol w="1733944">
                  <a:extLst>
                    <a:ext uri="{9D8B030D-6E8A-4147-A177-3AD203B41FA5}">
                      <a16:colId xmlns:a16="http://schemas.microsoft.com/office/drawing/2014/main" val="806091976"/>
                    </a:ext>
                  </a:extLst>
                </a:gridCol>
                <a:gridCol w="1425687">
                  <a:extLst>
                    <a:ext uri="{9D8B030D-6E8A-4147-A177-3AD203B41FA5}">
                      <a16:colId xmlns:a16="http://schemas.microsoft.com/office/drawing/2014/main" val="3882907030"/>
                    </a:ext>
                  </a:extLst>
                </a:gridCol>
                <a:gridCol w="1523623">
                  <a:extLst>
                    <a:ext uri="{9D8B030D-6E8A-4147-A177-3AD203B41FA5}">
                      <a16:colId xmlns:a16="http://schemas.microsoft.com/office/drawing/2014/main" val="259246388"/>
                    </a:ext>
                  </a:extLst>
                </a:gridCol>
                <a:gridCol w="685549">
                  <a:extLst>
                    <a:ext uri="{9D8B030D-6E8A-4147-A177-3AD203B41FA5}">
                      <a16:colId xmlns:a16="http://schemas.microsoft.com/office/drawing/2014/main" val="3979918215"/>
                    </a:ext>
                  </a:extLst>
                </a:gridCol>
              </a:tblGrid>
              <a:tr h="570143">
                <a:tc>
                  <a:txBody>
                    <a:bodyPr/>
                    <a:lstStyle/>
                    <a:p>
                      <a:pPr algn="r"/>
                      <a:r>
                        <a:rPr lang="fa-IR" dirty="0" smtClean="0"/>
                        <a:t>ارزش یک کیلو گرم (دلار)</a:t>
                      </a:r>
                      <a:endParaRPr lang="en-US" dirty="0"/>
                    </a:p>
                  </a:txBody>
                  <a:tcPr/>
                </a:tc>
                <a:tc>
                  <a:txBody>
                    <a:bodyPr/>
                    <a:lstStyle/>
                    <a:p>
                      <a:pPr algn="r"/>
                      <a:r>
                        <a:rPr lang="fa-IR" dirty="0" smtClean="0"/>
                        <a:t>ارزش (میلیون دلار)</a:t>
                      </a:r>
                      <a:endParaRPr lang="en-US" dirty="0"/>
                    </a:p>
                  </a:txBody>
                  <a:tcPr/>
                </a:tc>
                <a:tc>
                  <a:txBody>
                    <a:bodyPr/>
                    <a:lstStyle/>
                    <a:p>
                      <a:pPr algn="r"/>
                      <a:r>
                        <a:rPr lang="fa-IR" dirty="0" smtClean="0"/>
                        <a:t>میزان(تن)</a:t>
                      </a:r>
                      <a:endParaRPr lang="en-US" dirty="0"/>
                    </a:p>
                  </a:txBody>
                  <a:tcPr/>
                </a:tc>
                <a:tc>
                  <a:txBody>
                    <a:bodyPr/>
                    <a:lstStyle/>
                    <a:p>
                      <a:pPr algn="r"/>
                      <a:r>
                        <a:rPr lang="fa-IR" dirty="0" smtClean="0"/>
                        <a:t>نوع سم</a:t>
                      </a:r>
                      <a:endParaRPr lang="en-US" dirty="0"/>
                    </a:p>
                  </a:txBody>
                  <a:tcPr/>
                </a:tc>
                <a:tc>
                  <a:txBody>
                    <a:bodyPr/>
                    <a:lstStyle/>
                    <a:p>
                      <a:endParaRPr lang="en-US" dirty="0"/>
                    </a:p>
                  </a:txBody>
                  <a:tcPr/>
                </a:tc>
                <a:extLst>
                  <a:ext uri="{0D108BD9-81ED-4DB2-BD59-A6C34878D82A}">
                    <a16:rowId xmlns:a16="http://schemas.microsoft.com/office/drawing/2014/main" val="2549130205"/>
                  </a:ext>
                </a:extLst>
              </a:tr>
              <a:tr h="570143">
                <a:tc>
                  <a:txBody>
                    <a:bodyPr/>
                    <a:lstStyle/>
                    <a:p>
                      <a:pPr algn="ctr"/>
                      <a:r>
                        <a:rPr lang="fa-IR" b="1" dirty="0" smtClean="0">
                          <a:cs typeface="B Nazanin" panose="00000400000000000000" pitchFamily="2" charset="-78"/>
                        </a:rPr>
                        <a:t>7.13</a:t>
                      </a:r>
                      <a:endParaRPr lang="en-US" b="1" dirty="0">
                        <a:cs typeface="B Nazanin" panose="00000400000000000000" pitchFamily="2" charset="-78"/>
                      </a:endParaRPr>
                    </a:p>
                  </a:txBody>
                  <a:tcPr/>
                </a:tc>
                <a:tc>
                  <a:txBody>
                    <a:bodyPr/>
                    <a:lstStyle/>
                    <a:p>
                      <a:pPr algn="ctr"/>
                      <a:r>
                        <a:rPr lang="fa-IR" b="1" dirty="0" smtClean="0">
                          <a:cs typeface="B Nazanin" panose="00000400000000000000" pitchFamily="2" charset="-78"/>
                        </a:rPr>
                        <a:t>77</a:t>
                      </a:r>
                      <a:endParaRPr lang="en-US" b="1" dirty="0">
                        <a:cs typeface="B Nazanin" panose="00000400000000000000"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b="1" dirty="0" smtClean="0">
                          <a:cs typeface="B Nazanin" panose="00000400000000000000" pitchFamily="2" charset="-78"/>
                        </a:rPr>
                        <a:t>10814</a:t>
                      </a:r>
                      <a:endParaRPr lang="en-US" b="1" dirty="0" smtClean="0">
                        <a:cs typeface="B Nazanin" panose="00000400000000000000" pitchFamily="2" charset="-78"/>
                      </a:endParaRPr>
                    </a:p>
                  </a:txBody>
                  <a:tcPr/>
                </a:tc>
                <a:tc>
                  <a:txBody>
                    <a:bodyPr/>
                    <a:lstStyle/>
                    <a:p>
                      <a:pPr algn="r"/>
                      <a:r>
                        <a:rPr lang="fa-IR" b="1" dirty="0" smtClean="0">
                          <a:cs typeface="B Nazanin" panose="00000400000000000000" pitchFamily="2" charset="-78"/>
                        </a:rPr>
                        <a:t>سم آماده</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1</a:t>
                      </a:r>
                      <a:endParaRPr lang="en-US" b="1" dirty="0">
                        <a:cs typeface="B Nazanin" panose="00000400000000000000" pitchFamily="2" charset="-78"/>
                      </a:endParaRPr>
                    </a:p>
                  </a:txBody>
                  <a:tcPr/>
                </a:tc>
                <a:extLst>
                  <a:ext uri="{0D108BD9-81ED-4DB2-BD59-A6C34878D82A}">
                    <a16:rowId xmlns:a16="http://schemas.microsoft.com/office/drawing/2014/main" val="1266011055"/>
                  </a:ext>
                </a:extLst>
              </a:tr>
              <a:tr h="570143">
                <a:tc>
                  <a:txBody>
                    <a:bodyPr/>
                    <a:lstStyle/>
                    <a:p>
                      <a:pPr algn="ctr"/>
                      <a:r>
                        <a:rPr lang="fa-IR" b="1" dirty="0" smtClean="0">
                          <a:cs typeface="B Nazanin" panose="00000400000000000000" pitchFamily="2" charset="-78"/>
                        </a:rPr>
                        <a:t>9.74</a:t>
                      </a:r>
                      <a:endParaRPr lang="en-US" b="1" dirty="0">
                        <a:cs typeface="B Nazanin" panose="00000400000000000000" pitchFamily="2" charset="-78"/>
                      </a:endParaRPr>
                    </a:p>
                  </a:txBody>
                  <a:tcPr/>
                </a:tc>
                <a:tc>
                  <a:txBody>
                    <a:bodyPr/>
                    <a:lstStyle/>
                    <a:p>
                      <a:pPr algn="ctr"/>
                      <a:r>
                        <a:rPr lang="fa-IR" b="1" dirty="0" smtClean="0">
                          <a:cs typeface="B Nazanin" panose="00000400000000000000" pitchFamily="2" charset="-78"/>
                        </a:rPr>
                        <a:t>96</a:t>
                      </a:r>
                      <a:endParaRPr lang="en-US" b="1" dirty="0">
                        <a:cs typeface="B Nazanin" panose="00000400000000000000" pitchFamily="2" charset="-78"/>
                      </a:endParaRPr>
                    </a:p>
                  </a:txBody>
                  <a:tcPr/>
                </a:tc>
                <a:tc>
                  <a:txBody>
                    <a:bodyPr/>
                    <a:lstStyle/>
                    <a:p>
                      <a:pPr algn="ctr"/>
                      <a:r>
                        <a:rPr lang="fa-IR" b="1" dirty="0" smtClean="0">
                          <a:cs typeface="B Nazanin" panose="00000400000000000000" pitchFamily="2" charset="-78"/>
                        </a:rPr>
                        <a:t>9881</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سم تکنیکال</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2</a:t>
                      </a:r>
                      <a:endParaRPr lang="en-US" b="1" dirty="0">
                        <a:cs typeface="B Nazanin" panose="00000400000000000000" pitchFamily="2" charset="-78"/>
                      </a:endParaRPr>
                    </a:p>
                  </a:txBody>
                  <a:tcPr/>
                </a:tc>
                <a:extLst>
                  <a:ext uri="{0D108BD9-81ED-4DB2-BD59-A6C34878D82A}">
                    <a16:rowId xmlns:a16="http://schemas.microsoft.com/office/drawing/2014/main" val="2512614572"/>
                  </a:ext>
                </a:extLst>
              </a:tr>
            </a:tbl>
          </a:graphicData>
        </a:graphic>
      </p:graphicFrame>
      <p:sp>
        <p:nvSpPr>
          <p:cNvPr id="5" name="Rectangle 4"/>
          <p:cNvSpPr/>
          <p:nvPr/>
        </p:nvSpPr>
        <p:spPr>
          <a:xfrm>
            <a:off x="4709241" y="1436913"/>
            <a:ext cx="5806359" cy="523220"/>
          </a:xfrm>
          <a:prstGeom prst="rect">
            <a:avLst/>
          </a:prstGeom>
        </p:spPr>
        <p:txBody>
          <a:bodyPr wrap="square">
            <a:spAutoFit/>
          </a:bodyPr>
          <a:lstStyle/>
          <a:p>
            <a:pPr algn="r"/>
            <a:r>
              <a:rPr lang="fa-IR" sz="2800" dirty="0">
                <a:cs typeface="B Titr" panose="00000700000000000000" pitchFamily="2" charset="-78"/>
              </a:rPr>
              <a:t>میزان </a:t>
            </a:r>
            <a:r>
              <a:rPr lang="fa-IR" sz="2800" dirty="0" smtClean="0">
                <a:cs typeface="B Titr" panose="00000700000000000000" pitchFamily="2" charset="-78"/>
              </a:rPr>
              <a:t>واردات </a:t>
            </a:r>
            <a:r>
              <a:rPr lang="fa-IR" sz="2800" dirty="0">
                <a:cs typeface="B Titr" panose="00000700000000000000" pitchFamily="2" charset="-78"/>
              </a:rPr>
              <a:t>سموم در سال 97</a:t>
            </a:r>
            <a:endParaRPr lang="en-US" sz="2800" dirty="0"/>
          </a:p>
        </p:txBody>
      </p:sp>
    </p:spTree>
    <p:extLst>
      <p:ext uri="{BB962C8B-B14F-4D97-AF65-F5344CB8AC3E}">
        <p14:creationId xmlns:p14="http://schemas.microsoft.com/office/powerpoint/2010/main" val="3720392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cs typeface="B Titr" panose="00000700000000000000" pitchFamily="2" charset="-78"/>
              </a:rPr>
              <a:t>میزان صادرات سموم در سال 97</a:t>
            </a:r>
            <a:endParaRPr lang="en-US" sz="3600" dirty="0">
              <a:cs typeface="B Titr" panose="00000700000000000000" pitchFamily="2" charset="-78"/>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464424508"/>
              </p:ext>
            </p:extLst>
          </p:nvPr>
        </p:nvGraphicFramePr>
        <p:xfrm>
          <a:off x="3357154" y="2691754"/>
          <a:ext cx="7539444" cy="1632051"/>
        </p:xfrm>
        <a:graphic>
          <a:graphicData uri="http://schemas.openxmlformats.org/drawingml/2006/table">
            <a:tbl>
              <a:tblPr firstRow="1" bandRow="1">
                <a:tableStyleId>{00A15C55-8517-42AA-B614-E9B94910E393}</a:tableStyleId>
              </a:tblPr>
              <a:tblGrid>
                <a:gridCol w="2414677">
                  <a:extLst>
                    <a:ext uri="{9D8B030D-6E8A-4147-A177-3AD203B41FA5}">
                      <a16:colId xmlns:a16="http://schemas.microsoft.com/office/drawing/2014/main" val="567598443"/>
                    </a:ext>
                  </a:extLst>
                </a:gridCol>
                <a:gridCol w="1772476">
                  <a:extLst>
                    <a:ext uri="{9D8B030D-6E8A-4147-A177-3AD203B41FA5}">
                      <a16:colId xmlns:a16="http://schemas.microsoft.com/office/drawing/2014/main" val="806091976"/>
                    </a:ext>
                  </a:extLst>
                </a:gridCol>
                <a:gridCol w="1322934">
                  <a:extLst>
                    <a:ext uri="{9D8B030D-6E8A-4147-A177-3AD203B41FA5}">
                      <a16:colId xmlns:a16="http://schemas.microsoft.com/office/drawing/2014/main" val="3882907030"/>
                    </a:ext>
                  </a:extLst>
                </a:gridCol>
                <a:gridCol w="1343807">
                  <a:extLst>
                    <a:ext uri="{9D8B030D-6E8A-4147-A177-3AD203B41FA5}">
                      <a16:colId xmlns:a16="http://schemas.microsoft.com/office/drawing/2014/main" val="259246388"/>
                    </a:ext>
                  </a:extLst>
                </a:gridCol>
                <a:gridCol w="685550">
                  <a:extLst>
                    <a:ext uri="{9D8B030D-6E8A-4147-A177-3AD203B41FA5}">
                      <a16:colId xmlns:a16="http://schemas.microsoft.com/office/drawing/2014/main" val="3979918215"/>
                    </a:ext>
                  </a:extLst>
                </a:gridCol>
              </a:tblGrid>
              <a:tr h="544017">
                <a:tc>
                  <a:txBody>
                    <a:bodyPr/>
                    <a:lstStyle/>
                    <a:p>
                      <a:pPr algn="r"/>
                      <a:r>
                        <a:rPr lang="fa-IR" dirty="0" smtClean="0"/>
                        <a:t>ارزش یک کیلو گرم (دلار)</a:t>
                      </a:r>
                      <a:endParaRPr lang="en-US" dirty="0"/>
                    </a:p>
                  </a:txBody>
                  <a:tcPr/>
                </a:tc>
                <a:tc>
                  <a:txBody>
                    <a:bodyPr/>
                    <a:lstStyle/>
                    <a:p>
                      <a:pPr algn="r"/>
                      <a:r>
                        <a:rPr lang="fa-IR" dirty="0" smtClean="0"/>
                        <a:t>ارزش (میلیون دلار)</a:t>
                      </a:r>
                      <a:endParaRPr lang="en-US" dirty="0"/>
                    </a:p>
                  </a:txBody>
                  <a:tcPr/>
                </a:tc>
                <a:tc>
                  <a:txBody>
                    <a:bodyPr/>
                    <a:lstStyle/>
                    <a:p>
                      <a:pPr algn="r"/>
                      <a:r>
                        <a:rPr lang="fa-IR" dirty="0" smtClean="0"/>
                        <a:t>میزان(تن)</a:t>
                      </a:r>
                      <a:endParaRPr lang="en-US" dirty="0"/>
                    </a:p>
                  </a:txBody>
                  <a:tcPr/>
                </a:tc>
                <a:tc>
                  <a:txBody>
                    <a:bodyPr/>
                    <a:lstStyle/>
                    <a:p>
                      <a:pPr algn="r"/>
                      <a:r>
                        <a:rPr lang="fa-IR" dirty="0" smtClean="0"/>
                        <a:t>نوع سم</a:t>
                      </a:r>
                      <a:endParaRPr lang="en-US" dirty="0"/>
                    </a:p>
                  </a:txBody>
                  <a:tcPr/>
                </a:tc>
                <a:tc>
                  <a:txBody>
                    <a:bodyPr/>
                    <a:lstStyle/>
                    <a:p>
                      <a:endParaRPr lang="en-US" dirty="0"/>
                    </a:p>
                  </a:txBody>
                  <a:tcPr/>
                </a:tc>
                <a:extLst>
                  <a:ext uri="{0D108BD9-81ED-4DB2-BD59-A6C34878D82A}">
                    <a16:rowId xmlns:a16="http://schemas.microsoft.com/office/drawing/2014/main" val="2549130205"/>
                  </a:ext>
                </a:extLst>
              </a:tr>
              <a:tr h="544017">
                <a:tc>
                  <a:txBody>
                    <a:bodyPr/>
                    <a:lstStyle/>
                    <a:p>
                      <a:pPr algn="ctr"/>
                      <a:r>
                        <a:rPr lang="fa-IR" b="1" dirty="0" smtClean="0">
                          <a:cs typeface="B Nazanin" panose="00000400000000000000" pitchFamily="2" charset="-78"/>
                        </a:rPr>
                        <a:t>2.03</a:t>
                      </a:r>
                      <a:endParaRPr lang="en-US" b="1" dirty="0">
                        <a:cs typeface="B Nazanin" panose="00000400000000000000" pitchFamily="2" charset="-78"/>
                      </a:endParaRPr>
                    </a:p>
                  </a:txBody>
                  <a:tcPr/>
                </a:tc>
                <a:tc>
                  <a:txBody>
                    <a:bodyPr/>
                    <a:lstStyle/>
                    <a:p>
                      <a:pPr algn="ctr"/>
                      <a:r>
                        <a:rPr lang="fa-IR" b="1" dirty="0" smtClean="0">
                          <a:cs typeface="B Nazanin" panose="00000400000000000000" pitchFamily="2" charset="-78"/>
                        </a:rPr>
                        <a:t>4.37</a:t>
                      </a:r>
                      <a:endParaRPr lang="en-US" b="1" dirty="0">
                        <a:cs typeface="B Nazanin" panose="00000400000000000000"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b="1" dirty="0" smtClean="0">
                          <a:cs typeface="B Nazanin" panose="00000400000000000000" pitchFamily="2" charset="-78"/>
                        </a:rPr>
                        <a:t>2156</a:t>
                      </a:r>
                      <a:endParaRPr lang="en-US" b="1" dirty="0" smtClean="0">
                        <a:cs typeface="B Nazanin" panose="00000400000000000000" pitchFamily="2" charset="-78"/>
                      </a:endParaRPr>
                    </a:p>
                  </a:txBody>
                  <a:tcPr/>
                </a:tc>
                <a:tc>
                  <a:txBody>
                    <a:bodyPr/>
                    <a:lstStyle/>
                    <a:p>
                      <a:pPr algn="r"/>
                      <a:r>
                        <a:rPr lang="fa-IR" b="1" dirty="0" smtClean="0">
                          <a:cs typeface="B Nazanin" panose="00000400000000000000" pitchFamily="2" charset="-78"/>
                        </a:rPr>
                        <a:t>سم آماده</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1</a:t>
                      </a:r>
                      <a:endParaRPr lang="en-US" b="1" dirty="0">
                        <a:cs typeface="B Nazanin" panose="00000400000000000000" pitchFamily="2" charset="-78"/>
                      </a:endParaRPr>
                    </a:p>
                  </a:txBody>
                  <a:tcPr/>
                </a:tc>
                <a:extLst>
                  <a:ext uri="{0D108BD9-81ED-4DB2-BD59-A6C34878D82A}">
                    <a16:rowId xmlns:a16="http://schemas.microsoft.com/office/drawing/2014/main" val="1266011055"/>
                  </a:ext>
                </a:extLst>
              </a:tr>
              <a:tr h="544017">
                <a:tc>
                  <a:txBody>
                    <a:bodyPr/>
                    <a:lstStyle/>
                    <a:p>
                      <a:pPr algn="ctr"/>
                      <a:r>
                        <a:rPr lang="fa-IR" b="1" dirty="0" smtClean="0">
                          <a:cs typeface="B Nazanin" panose="00000400000000000000" pitchFamily="2" charset="-78"/>
                        </a:rPr>
                        <a:t>1.67</a:t>
                      </a:r>
                      <a:endParaRPr lang="en-US" b="1" dirty="0">
                        <a:cs typeface="B Nazanin" panose="00000400000000000000" pitchFamily="2" charset="-78"/>
                      </a:endParaRPr>
                    </a:p>
                  </a:txBody>
                  <a:tcPr/>
                </a:tc>
                <a:tc>
                  <a:txBody>
                    <a:bodyPr/>
                    <a:lstStyle/>
                    <a:p>
                      <a:pPr algn="ctr"/>
                      <a:r>
                        <a:rPr lang="fa-IR" b="1" dirty="0" smtClean="0">
                          <a:cs typeface="B Nazanin" panose="00000400000000000000" pitchFamily="2" charset="-78"/>
                        </a:rPr>
                        <a:t>1.07</a:t>
                      </a:r>
                      <a:endParaRPr lang="en-US" b="1" dirty="0">
                        <a:cs typeface="B Nazanin" panose="00000400000000000000" pitchFamily="2" charset="-78"/>
                      </a:endParaRPr>
                    </a:p>
                  </a:txBody>
                  <a:tcPr/>
                </a:tc>
                <a:tc>
                  <a:txBody>
                    <a:bodyPr/>
                    <a:lstStyle/>
                    <a:p>
                      <a:pPr algn="ctr"/>
                      <a:r>
                        <a:rPr lang="fa-IR" b="1" dirty="0" smtClean="0">
                          <a:cs typeface="B Nazanin" panose="00000400000000000000" pitchFamily="2" charset="-78"/>
                        </a:rPr>
                        <a:t>640</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سم تکنیکال</a:t>
                      </a:r>
                      <a:endParaRPr lang="en-US" b="1" dirty="0">
                        <a:cs typeface="B Nazanin" panose="00000400000000000000" pitchFamily="2" charset="-78"/>
                      </a:endParaRPr>
                    </a:p>
                  </a:txBody>
                  <a:tcPr/>
                </a:tc>
                <a:tc>
                  <a:txBody>
                    <a:bodyPr/>
                    <a:lstStyle/>
                    <a:p>
                      <a:pPr algn="r"/>
                      <a:r>
                        <a:rPr lang="fa-IR" b="1" dirty="0" smtClean="0">
                          <a:cs typeface="B Nazanin" panose="00000400000000000000" pitchFamily="2" charset="-78"/>
                        </a:rPr>
                        <a:t>2</a:t>
                      </a:r>
                      <a:endParaRPr lang="en-US" b="1" dirty="0">
                        <a:cs typeface="B Nazanin" panose="00000400000000000000" pitchFamily="2" charset="-78"/>
                      </a:endParaRPr>
                    </a:p>
                  </a:txBody>
                  <a:tcPr/>
                </a:tc>
                <a:extLst>
                  <a:ext uri="{0D108BD9-81ED-4DB2-BD59-A6C34878D82A}">
                    <a16:rowId xmlns:a16="http://schemas.microsoft.com/office/drawing/2014/main" val="2512614572"/>
                  </a:ext>
                </a:extLst>
              </a:tr>
            </a:tbl>
          </a:graphicData>
        </a:graphic>
      </p:graphicFrame>
    </p:spTree>
    <p:extLst>
      <p:ext uri="{BB962C8B-B14F-4D97-AF65-F5344CB8AC3E}">
        <p14:creationId xmlns:p14="http://schemas.microsoft.com/office/powerpoint/2010/main" val="3406615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1917</TotalTime>
  <Words>1813</Words>
  <Application>Microsoft Office PowerPoint</Application>
  <PresentationFormat>Widescreen</PresentationFormat>
  <Paragraphs>460</Paragraphs>
  <Slides>26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B Baran</vt:lpstr>
      <vt:lpstr>B Compset</vt:lpstr>
      <vt:lpstr>B Nazanin</vt:lpstr>
      <vt:lpstr>B Titr</vt:lpstr>
      <vt:lpstr>B Zar</vt:lpstr>
      <vt:lpstr>Calibri</vt:lpstr>
      <vt:lpstr>Garamond</vt:lpstr>
      <vt:lpstr>Tahoma</vt:lpstr>
      <vt:lpstr>Times New Roman</vt:lpstr>
      <vt:lpstr>Verdana</vt:lpstr>
      <vt:lpstr>Wingdings</vt:lpstr>
      <vt:lpstr>Organic</vt:lpstr>
      <vt:lpstr>وضعیت مصرف آفت کشها و باقیمانده سموم در محصولات کشاورزی</vt:lpstr>
      <vt:lpstr>عوامل خسارت به محصولات کشاورزی </vt:lpstr>
      <vt:lpstr>تعریف آفت کشها</vt:lpstr>
      <vt:lpstr>لزوم مصرف آفت کشها</vt:lpstr>
      <vt:lpstr>دلايل خطر آفت كش ها</vt:lpstr>
      <vt:lpstr>PowerPoint Presentation</vt:lpstr>
      <vt:lpstr>میزان وقوع مسمومیت ناشی از باقیمانده سموم </vt:lpstr>
      <vt:lpstr>       </vt:lpstr>
      <vt:lpstr>میزان صادرات سموم در سال 97</vt:lpstr>
      <vt:lpstr>شماره تعرفه سموم </vt:lpstr>
      <vt:lpstr>میزان مصرف سموم در ایران و جهان                                                     واحد :هزار تن</vt:lpstr>
      <vt:lpstr>میزان مصرف سموم درهکتار در ایران و جهان</vt:lpstr>
      <vt:lpstr>وضعیت فعلی تولید ومصرف سموم در ایران </vt:lpstr>
      <vt:lpstr>بالاترین مقدار مجاز باقیمانده سموم</vt:lpstr>
      <vt:lpstr>جهت برخی از محصولات از قبیل میوه های گرمسیری و نیمه گرمسیری،صیفی جات ،سبزیهای غده ای و برگی، حبوبات،میوه های سردسیری ،دانه های روغنی و غلات استاندترد مرز بیشنه آفت کشها تدوین گردیده است. مرز بیشینه مانده آفت کشها در میوه های گرمسیری و نیمه گرمسیری (استاندارد13118 )</vt:lpstr>
      <vt:lpstr>مرز بیشینه مانده آفت کشها در سبزی های غده ای و ریشه ای (استاندارد12582 )</vt:lpstr>
      <vt:lpstr>توصیه شده درصیفی جاتMRL</vt:lpstr>
      <vt:lpstr>دوره کارنس</vt:lpstr>
      <vt:lpstr>میزان عدم انطباق محصولات کشاورزی با استاندارد</vt:lpstr>
      <vt:lpstr>میزان عدم انطباق محصولات کشاورزی با استاندارد در یک پایش درسال 94</vt:lpstr>
      <vt:lpstr>چالشهای مرتبط با استفاده از آفتکشها و باقیمانده سموم</vt:lpstr>
      <vt:lpstr>چالشهای مرتبط با استفاده از آفتکشها و باقیمانده سموم</vt:lpstr>
      <vt:lpstr>راهکار های پیشنهادی</vt:lpstr>
      <vt:lpstr>راهکار های پیشنهادی</vt:lpstr>
      <vt:lpstr>راهکار های پیشنهادی</vt:lpstr>
      <vt:lpstr>راهکار های پیشنهادی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وضعیت میزان تولید و مصرف سم در ایران</dc:title>
  <dc:creator>S4H4R 68</dc:creator>
  <cp:lastModifiedBy>S4H4R 68</cp:lastModifiedBy>
  <cp:revision>145</cp:revision>
  <dcterms:created xsi:type="dcterms:W3CDTF">2019-11-21T21:23:58Z</dcterms:created>
  <dcterms:modified xsi:type="dcterms:W3CDTF">2019-11-25T19:53:03Z</dcterms:modified>
</cp:coreProperties>
</file>