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5.xml" ContentType="application/vnd.openxmlformats-officedocument.theme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806" r:id="rId1"/>
    <p:sldMasterId id="2147485000" r:id="rId2"/>
    <p:sldMasterId id="2147485225" r:id="rId3"/>
    <p:sldMasterId id="2147485338" r:id="rId4"/>
    <p:sldMasterId id="2147485366" r:id="rId5"/>
    <p:sldMasterId id="2147485378" r:id="rId6"/>
  </p:sldMasterIdLst>
  <p:notesMasterIdLst>
    <p:notesMasterId r:id="rId32"/>
  </p:notesMasterIdLst>
  <p:handoutMasterIdLst>
    <p:handoutMasterId r:id="rId33"/>
  </p:handoutMasterIdLst>
  <p:sldIdLst>
    <p:sldId id="1069" r:id="rId7"/>
    <p:sldId id="1049" r:id="rId8"/>
    <p:sldId id="1073" r:id="rId9"/>
    <p:sldId id="1097" r:id="rId10"/>
    <p:sldId id="1123" r:id="rId11"/>
    <p:sldId id="1135" r:id="rId12"/>
    <p:sldId id="1130" r:id="rId13"/>
    <p:sldId id="1109" r:id="rId14"/>
    <p:sldId id="1134" r:id="rId15"/>
    <p:sldId id="1121" r:id="rId16"/>
    <p:sldId id="1098" r:id="rId17"/>
    <p:sldId id="1101" r:id="rId18"/>
    <p:sldId id="1112" r:id="rId19"/>
    <p:sldId id="1120" r:id="rId20"/>
    <p:sldId id="1136" r:id="rId21"/>
    <p:sldId id="1117" r:id="rId22"/>
    <p:sldId id="1128" r:id="rId23"/>
    <p:sldId id="1129" r:id="rId24"/>
    <p:sldId id="1118" r:id="rId25"/>
    <p:sldId id="1099" r:id="rId26"/>
    <p:sldId id="1137" r:id="rId27"/>
    <p:sldId id="1138" r:id="rId28"/>
    <p:sldId id="1139" r:id="rId29"/>
    <p:sldId id="1140" r:id="rId30"/>
    <p:sldId id="1141" r:id="rId31"/>
  </p:sldIdLst>
  <p:sldSz cx="9144000" cy="6858000" type="screen4x3"/>
  <p:notesSz cx="7010400" cy="92964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990000"/>
    <a:srgbClr val="6600FF"/>
    <a:srgbClr val="009A46"/>
    <a:srgbClr val="B6FEB0"/>
    <a:srgbClr val="800000"/>
    <a:srgbClr val="FF9966"/>
    <a:srgbClr val="A85400"/>
    <a:srgbClr val="33FD23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369" autoAdjust="0"/>
    <p:restoredTop sz="89048" autoAdjust="0"/>
  </p:normalViewPr>
  <p:slideViewPr>
    <p:cSldViewPr>
      <p:cViewPr varScale="1">
        <p:scale>
          <a:sx n="74" d="100"/>
          <a:sy n="74" d="100"/>
        </p:scale>
        <p:origin x="-66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F72174-513F-4DD3-8C31-DE9986A8257F}" type="datetimeFigureOut">
              <a:rPr lang="en-US" smtClean="0"/>
              <a:pPr/>
              <a:t>11/20/2019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F9952C-0A74-4558-BD56-8E0EC22422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978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1"/>
          </a:xfrm>
          <a:prstGeom prst="rect">
            <a:avLst/>
          </a:prstGeom>
        </p:spPr>
        <p:txBody>
          <a:bodyPr vert="horz" lIns="91339" tIns="45670" rIns="91339" bIns="4567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1"/>
          </a:xfrm>
          <a:prstGeom prst="rect">
            <a:avLst/>
          </a:prstGeom>
        </p:spPr>
        <p:txBody>
          <a:bodyPr vert="horz" lIns="91339" tIns="45670" rIns="91339" bIns="45670" rtlCol="0"/>
          <a:lstStyle>
            <a:lvl1pPr algn="r">
              <a:defRPr sz="1200"/>
            </a:lvl1pPr>
          </a:lstStyle>
          <a:p>
            <a:fld id="{A088B709-E324-4EA0-A04A-8B738E78A51F}" type="datetimeFigureOut">
              <a:rPr lang="en-US" smtClean="0"/>
              <a:pPr/>
              <a:t>11/20/2019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39" tIns="45670" rIns="91339" bIns="4567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1"/>
          </a:xfrm>
          <a:prstGeom prst="rect">
            <a:avLst/>
          </a:prstGeom>
        </p:spPr>
        <p:txBody>
          <a:bodyPr vert="horz" lIns="91339" tIns="45670" rIns="91339" bIns="4567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6"/>
            <a:ext cx="3037840" cy="464821"/>
          </a:xfrm>
          <a:prstGeom prst="rect">
            <a:avLst/>
          </a:prstGeom>
        </p:spPr>
        <p:txBody>
          <a:bodyPr vert="horz" lIns="91339" tIns="45670" rIns="91339" bIns="4567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6"/>
            <a:ext cx="3037840" cy="464821"/>
          </a:xfrm>
          <a:prstGeom prst="rect">
            <a:avLst/>
          </a:prstGeom>
        </p:spPr>
        <p:txBody>
          <a:bodyPr vert="horz" lIns="91339" tIns="45670" rIns="91339" bIns="45670" rtlCol="0" anchor="b"/>
          <a:lstStyle>
            <a:lvl1pPr algn="r">
              <a:defRPr sz="1200"/>
            </a:lvl1pPr>
          </a:lstStyle>
          <a:p>
            <a:fld id="{BDED36F8-49BF-4BEE-B2D3-14C9FFACFC1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5090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1A3735D-5B01-4DBC-8CF6-6BC787EE1C66}" type="slidenum">
              <a:rPr lang="en-US">
                <a:solidFill>
                  <a:prstClr val="black"/>
                </a:solidFill>
              </a:rPr>
              <a:pPr eaLnBrk="1" hangingPunct="1"/>
              <a:t>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3155066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11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D454AA-401B-4F58-9164-7640082D447C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53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11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D454AA-401B-4F58-9164-7640082D447C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53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11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D454AA-401B-4F58-9164-7640082D447C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53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11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D454AA-401B-4F58-9164-7640082D447C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5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539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122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69707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740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6010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571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3206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952949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087967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152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2175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600200"/>
            <a:ext cx="7772400" cy="990600"/>
          </a:xfrm>
        </p:spPr>
        <p:txBody>
          <a:bodyPr/>
          <a:lstStyle>
            <a:lvl1pPr algn="ctr"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514600"/>
            <a:ext cx="7772400" cy="685800"/>
          </a:xfrm>
        </p:spPr>
        <p:txBody>
          <a:bodyPr/>
          <a:lstStyle>
            <a:lvl1pPr marL="0" indent="0" algn="ctr">
              <a:buFontTx/>
              <a:buNone/>
              <a:defRPr sz="28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7039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4008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686496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1752600"/>
            <a:ext cx="32004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14800" y="1752600"/>
            <a:ext cx="32004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6158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7396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762000" y="1752600"/>
            <a:ext cx="6553200" cy="4343400"/>
          </a:xfrm>
        </p:spPr>
        <p:txBody>
          <a:bodyPr/>
          <a:lstStyle>
            <a:lvl1pPr>
              <a:buFontTx/>
              <a:buNone/>
              <a:defRPr>
                <a:solidFill>
                  <a:schemeClr val="tx1"/>
                </a:solidFill>
                <a:latin typeface="+mn-lt"/>
              </a:defRPr>
            </a:lvl1pPr>
            <a:lvl2pPr>
              <a:buFontTx/>
              <a:buNone/>
              <a:defRPr sz="1600">
                <a:solidFill>
                  <a:schemeClr val="tx1"/>
                </a:solidFill>
                <a:latin typeface="+mn-lt"/>
              </a:defRPr>
            </a:lvl2pPr>
            <a:lvl3pPr>
              <a:buFontTx/>
              <a:buNone/>
              <a:defRPr sz="1600">
                <a:solidFill>
                  <a:schemeClr val="tx1"/>
                </a:solidFill>
                <a:latin typeface="+mn-lt"/>
              </a:defRPr>
            </a:lvl3pPr>
            <a:lvl4pPr>
              <a:buFontTx/>
              <a:buNone/>
              <a:defRPr sz="1600">
                <a:solidFill>
                  <a:schemeClr val="tx1"/>
                </a:solidFill>
                <a:latin typeface="+mn-lt"/>
              </a:defRPr>
            </a:lvl4pPr>
            <a:lvl5pPr>
              <a:buFontTx/>
              <a:buNone/>
              <a:defRPr sz="1600">
                <a:solidFill>
                  <a:schemeClr val="tx1"/>
                </a:solidFill>
                <a:latin typeface="+mn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02228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39683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332796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166855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80627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676900" y="838200"/>
            <a:ext cx="16383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838200"/>
            <a:ext cx="4762500" cy="5257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9050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1C9C5C-A547-4C8A-8E28-0FA18AD39051}" type="datetimeFigureOut">
              <a:rPr lang="zh-CN" altLang="en-US"/>
              <a:pPr/>
              <a:t>2019/11/20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BEDF27-7306-4218-96C5-6297307A4B6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62421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C8DB4F-345A-40A5-826E-CE7A3E4FCBD7}" type="datetimeFigureOut">
              <a:rPr lang="zh-CN" altLang="en-US"/>
              <a:pPr/>
              <a:t>2019/11/20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D8548B-CEB3-4D5F-B5D8-74ED4E2D0B6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400312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E17F3D9-DDD7-4C89-AF7A-02F16759145D}" type="datetimeFigureOut">
              <a:rPr lang="zh-CN" altLang="en-US"/>
              <a:pPr/>
              <a:t>2019/11/20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4A0AEC-066E-4081-9DA8-D8E98A028EE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42540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2B53CF5-02BB-47F3-8962-69A6ED89CA1A}" type="datetimeFigureOut">
              <a:rPr lang="zh-CN" altLang="en-US"/>
              <a:pPr/>
              <a:t>2019/11/20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6FA56A-DACB-4B9F-AFD2-6DEF3102A09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937274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E4A61B1-19CB-40A6-9448-51119541333A}" type="datetimeFigureOut">
              <a:rPr lang="zh-CN" altLang="en-US"/>
              <a:pPr/>
              <a:t>2019/11/20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F98EE1-A72C-4760-80F4-4A201A03856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54393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A8DE5A-5809-48D9-B78F-E9C6F545B46F}" type="datetimeFigureOut">
              <a:rPr lang="zh-CN" altLang="en-US"/>
              <a:pPr/>
              <a:t>2019/11/20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71ED44-C65D-4F20-A052-3D3820F813F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31503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A507BE-4ACD-477B-ABC0-839A411E5FCD}" type="datetimeFigureOut">
              <a:rPr lang="zh-CN" altLang="en-US"/>
              <a:pPr/>
              <a:t>2019/11/20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715D19-0784-4C87-9A4B-C7AE64CA6A4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537047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F56A2F7-C369-4F52-BECF-99DA42C8C87E}" type="datetimeFigureOut">
              <a:rPr lang="zh-CN" altLang="en-US"/>
              <a:pPr/>
              <a:t>2019/11/20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DBEB81-619A-4A3F-ABFD-799B0CF1DE4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851503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4DD6B91-2F4F-4077-9DDD-4D6890F089CD}" type="datetimeFigureOut">
              <a:rPr lang="zh-CN" altLang="en-US"/>
              <a:pPr/>
              <a:t>2019/11/20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57D84C-B69B-4FF7-A9E7-D6FC98C399E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63416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E55AD86-658E-4EC7-B1A2-C1D3EFF9E911}" type="datetimeFigureOut">
              <a:rPr lang="zh-CN" altLang="en-US"/>
              <a:pPr/>
              <a:t>2019/11/20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5FB77A-B2ED-4888-9D52-87FF1600F8B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144674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2703FD-8ED5-4B0A-BE2B-B1009F182A24}" type="datetimeFigureOut">
              <a:rPr lang="zh-CN" altLang="en-US"/>
              <a:pPr/>
              <a:t>2019/11/20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3CA634-5400-434A-9298-CEE3D7D6C54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262526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srgbClr val="66CCFF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66CCFF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3812-418E-4FF7-B2A4-B14DA219C892}" type="slidenum">
              <a:rPr lang="en-US" smtClean="0">
                <a:solidFill>
                  <a:srgbClr val="66CCFF"/>
                </a:solidFill>
              </a:rPr>
              <a:pPr/>
              <a:t>‹#›</a:t>
            </a:fld>
            <a:endParaRPr lang="en-US">
              <a:solidFill>
                <a:srgbClr val="66CCFF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srgbClr val="66CC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66CC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8F1BA-FFAE-474C-BD33-7E114718363F}" type="slidenum">
              <a:rPr lang="en-US" smtClean="0">
                <a:solidFill>
                  <a:srgbClr val="66CCFF"/>
                </a:solidFill>
              </a:rPr>
              <a:pPr/>
              <a:t>‹#›</a:t>
            </a:fld>
            <a:endParaRPr lang="en-US">
              <a:solidFill>
                <a:srgbClr val="66CCFF"/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srgbClr val="66CC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66CC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E7D61-F710-4BCF-ADDA-836C4A7179D8}" type="slidenum">
              <a:rPr lang="en-US" smtClean="0">
                <a:solidFill>
                  <a:srgbClr val="66CCFF"/>
                </a:solidFill>
              </a:rPr>
              <a:pPr/>
              <a:t>‹#›</a:t>
            </a:fld>
            <a:endParaRPr lang="en-US">
              <a:solidFill>
                <a:srgbClr val="66CCFF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srgbClr val="66CC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66CC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F9293-38C1-4804-AB13-74DC7DC2114E}" type="slidenum">
              <a:rPr lang="en-US" smtClean="0">
                <a:solidFill>
                  <a:srgbClr val="66CCFF"/>
                </a:solidFill>
              </a:rPr>
              <a:pPr/>
              <a:t>‹#›</a:t>
            </a:fld>
            <a:endParaRPr lang="en-US">
              <a:solidFill>
                <a:srgbClr val="66CCFF"/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srgbClr val="66CCFF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66CCFF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3DC7A-0F78-44D5-B345-B1236AE6F90E}" type="slidenum">
              <a:rPr lang="en-US" smtClean="0">
                <a:solidFill>
                  <a:srgbClr val="66CCFF"/>
                </a:solidFill>
              </a:rPr>
              <a:pPr/>
              <a:t>‹#›</a:t>
            </a:fld>
            <a:endParaRPr lang="en-US">
              <a:solidFill>
                <a:srgbClr val="66CCFF"/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srgbClr val="66CC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66CC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0028F-9B90-4F5D-B8BE-B5C58513D173}" type="slidenum">
              <a:rPr lang="en-US" smtClean="0">
                <a:solidFill>
                  <a:srgbClr val="66CCFF"/>
                </a:solidFill>
              </a:rPr>
              <a:pPr/>
              <a:t>‹#›</a:t>
            </a:fld>
            <a:endParaRPr lang="en-US">
              <a:solidFill>
                <a:srgbClr val="66CCFF"/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srgbClr val="66CC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66CC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83D31-1F45-4337-A2E1-83FFEC07DA43}" type="slidenum">
              <a:rPr lang="en-US" smtClean="0">
                <a:solidFill>
                  <a:srgbClr val="66CCFF"/>
                </a:solidFill>
              </a:rPr>
              <a:pPr/>
              <a:t>‹#›</a:t>
            </a:fld>
            <a:endParaRPr lang="en-US">
              <a:solidFill>
                <a:srgbClr val="66CCFF"/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srgbClr val="66CC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66CC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B3920-6DFB-4614-8345-E7F5705A38BC}" type="slidenum">
              <a:rPr lang="en-US" smtClean="0">
                <a:solidFill>
                  <a:srgbClr val="66CCFF"/>
                </a:solidFill>
              </a:rPr>
              <a:pPr/>
              <a:t>‹#›</a:t>
            </a:fld>
            <a:endParaRPr lang="en-US">
              <a:solidFill>
                <a:srgbClr val="66CCFF"/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srgbClr val="66CC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66CC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EF981CB-CAA5-4D55-8B53-4F38663200AB}" type="slidenum">
              <a:rPr lang="en-US" smtClean="0">
                <a:solidFill>
                  <a:srgbClr val="66CCFF"/>
                </a:solidFill>
              </a:rPr>
              <a:pPr/>
              <a:t>‹#›</a:t>
            </a:fld>
            <a:endParaRPr lang="en-US">
              <a:solidFill>
                <a:srgbClr val="66CCFF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srgbClr val="66CC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66CC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A42CD-D412-4210-970B-5FDE97D6F5D8}" type="slidenum">
              <a:rPr lang="en-US" smtClean="0">
                <a:solidFill>
                  <a:srgbClr val="66CCFF"/>
                </a:solidFill>
              </a:rPr>
              <a:pPr/>
              <a:t>‹#›</a:t>
            </a:fld>
            <a:endParaRPr lang="en-US">
              <a:solidFill>
                <a:srgbClr val="66CCFF"/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srgbClr val="66CC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66CC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BAAE6-8E75-459A-A25E-C222A5BACB8C}" type="slidenum">
              <a:rPr lang="en-US" smtClean="0">
                <a:solidFill>
                  <a:srgbClr val="66CCFF"/>
                </a:solidFill>
              </a:rPr>
              <a:pPr/>
              <a:t>‹#›</a:t>
            </a:fld>
            <a:endParaRPr lang="en-US">
              <a:solidFill>
                <a:srgbClr val="66CCFF"/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C9B81F-C347-4BEF-BFDF-29C42F48304A}" type="datetimeFigureOut">
              <a:rPr lang="en-US" smtClean="0"/>
              <a:pPr/>
              <a:t>11/20/2019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755AB0-1A97-48EE-A5BF-37F5036D3DC7}" type="slidenum">
              <a:rPr lang="en-US" smtClean="0">
                <a:solidFill>
                  <a:srgbClr val="B1E2FB"/>
                </a:solidFill>
              </a:rPr>
              <a:pPr/>
              <a:t>‹#›</a:t>
            </a:fld>
            <a:endParaRPr lang="en-US">
              <a:solidFill>
                <a:srgbClr val="B1E2FB"/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A8B7CF-06B7-487D-B63B-BD613549DACD}" type="slidenum">
              <a:rPr lang="en-US" smtClean="0">
                <a:solidFill>
                  <a:srgbClr val="B1E2FB"/>
                </a:solidFill>
              </a:rPr>
              <a:pPr/>
              <a:t>‹#›</a:t>
            </a:fld>
            <a:endParaRPr lang="en-US">
              <a:solidFill>
                <a:srgbClr val="B1E2FB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2A764C-7C1D-4CE1-A6CF-6F6D1E808EBE}" type="slidenum">
              <a:rPr lang="en-US" smtClean="0">
                <a:solidFill>
                  <a:srgbClr val="B1E2FB"/>
                </a:solidFill>
              </a:rPr>
              <a:pPr/>
              <a:t>‹#›</a:t>
            </a:fld>
            <a:endParaRPr lang="en-US">
              <a:solidFill>
                <a:srgbClr val="B1E2FB"/>
              </a:solidFill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5F859B-5156-4A3A-97E8-2814802E727E}" type="slidenum">
              <a:rPr lang="en-US" smtClean="0">
                <a:solidFill>
                  <a:srgbClr val="B1E2FB"/>
                </a:solidFill>
              </a:rPr>
              <a:pPr/>
              <a:t>‹#›</a:t>
            </a:fld>
            <a:endParaRPr lang="en-US">
              <a:solidFill>
                <a:srgbClr val="B1E2FB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0F8BB5-BC6C-4FD7-989B-FD3A8D90C36C}" type="slidenum">
              <a:rPr lang="en-US" smtClean="0">
                <a:solidFill>
                  <a:srgbClr val="B1E2FB"/>
                </a:solidFill>
              </a:rPr>
              <a:pPr/>
              <a:t>‹#›</a:t>
            </a:fld>
            <a:endParaRPr lang="en-US">
              <a:solidFill>
                <a:srgbClr val="B1E2FB"/>
              </a:solidFill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D01ED0-4F38-4FBD-AF98-F350847E6CFC}" type="slidenum">
              <a:rPr lang="en-US" smtClean="0">
                <a:solidFill>
                  <a:srgbClr val="B1E2FB"/>
                </a:solidFill>
              </a:rPr>
              <a:pPr/>
              <a:t>‹#›</a:t>
            </a:fld>
            <a:endParaRPr lang="en-US">
              <a:solidFill>
                <a:srgbClr val="B1E2FB"/>
              </a:solidFill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46E7886-DA60-4566-8C8D-30852FA1F456}" type="slidenum">
              <a:rPr lang="en-US" smtClean="0">
                <a:solidFill>
                  <a:srgbClr val="B1E2FB"/>
                </a:solidFill>
              </a:rPr>
              <a:pPr/>
              <a:t>‹#›</a:t>
            </a:fld>
            <a:endParaRPr lang="en-US">
              <a:solidFill>
                <a:srgbClr val="B1E2FB"/>
              </a:solidFill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6A1B0DC3-9FA4-492E-BAE0-CD5EA5B8255F}" type="slidenum">
              <a:rPr lang="en-US" smtClean="0">
                <a:solidFill>
                  <a:srgbClr val="B1E2FB"/>
                </a:solidFill>
              </a:rPr>
              <a:pPr/>
              <a:t>‹#›</a:t>
            </a:fld>
            <a:endParaRPr lang="en-US">
              <a:solidFill>
                <a:srgbClr val="B1E2FB"/>
              </a:solidFill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68ABD4-DDE5-4D58-B826-C499CB191BFE}" type="slidenum">
              <a:rPr lang="en-US" smtClean="0">
                <a:solidFill>
                  <a:srgbClr val="B1E2FB"/>
                </a:solidFill>
              </a:rPr>
              <a:pPr/>
              <a:t>‹#›</a:t>
            </a:fld>
            <a:endParaRPr lang="en-US">
              <a:solidFill>
                <a:srgbClr val="B1E2FB"/>
              </a:solidFill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91113F5-EA31-4C26-9FBA-4F1408805CA9}" type="slidenum">
              <a:rPr lang="en-US" smtClean="0">
                <a:solidFill>
                  <a:srgbClr val="B1E2FB"/>
                </a:solidFill>
              </a:rPr>
              <a:pPr/>
              <a:t>‹#›</a:t>
            </a:fld>
            <a:endParaRPr lang="en-US">
              <a:solidFill>
                <a:srgbClr val="B1E2FB"/>
              </a:solidFill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33200"/>
            <a:ext cx="8229600" cy="639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752600"/>
            <a:ext cx="8229600" cy="4373563"/>
          </a:xfrm>
        </p:spPr>
        <p:txBody>
          <a:bodyPr/>
          <a:lstStyle>
            <a:lvl1pPr marL="0" indent="0">
              <a:lnSpc>
                <a:spcPts val="2600"/>
              </a:lnSpc>
              <a:buFontTx/>
              <a:buNone/>
              <a:defRPr sz="2800" b="1"/>
            </a:lvl1pPr>
            <a:lvl2pPr marL="684213" indent="-227013">
              <a:lnSpc>
                <a:spcPts val="2600"/>
              </a:lnSpc>
              <a:defRPr sz="2400"/>
            </a:lvl2pPr>
            <a:lvl3pPr marL="1087438" indent="-173038">
              <a:lnSpc>
                <a:spcPts val="2600"/>
              </a:lnSpc>
              <a:defRPr sz="2000"/>
            </a:lvl3pPr>
            <a:lvl4pPr marL="1541463" indent="-169863">
              <a:lnSpc>
                <a:spcPts val="2600"/>
              </a:lnSpc>
              <a:defRPr sz="1600"/>
            </a:lvl4pPr>
            <a:lvl5pPr marL="2001838" indent="-173038">
              <a:lnSpc>
                <a:spcPts val="2600"/>
              </a:lnSpc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5507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F35555">
                  <a:lumMod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550750"/>
            <a:ext cx="2133600" cy="365125"/>
          </a:xfrm>
          <a:prstGeom prst="rect">
            <a:avLst/>
          </a:prstGeom>
        </p:spPr>
        <p:txBody>
          <a:bodyPr/>
          <a:lstStyle>
            <a:lvl1pPr algn="l">
              <a:defRPr b="1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81582BD6-FC20-4557-852B-8433F8572D30}" type="slidenum">
              <a:rPr lang="en-US" smtClean="0">
                <a:solidFill>
                  <a:srgbClr val="F35555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35555">
                  <a:lumMod val="75000"/>
                </a:srgbClr>
              </a:solidFill>
            </a:endParaRP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31200" y="1219200"/>
            <a:ext cx="81534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9363413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/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>
              <a:solidFill>
                <a:srgbClr val="F35555">
                  <a:lumMod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>
                <a:solidFill>
                  <a:srgbClr val="F35555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35555">
                  <a:lumMod val="75000"/>
                </a:srgbClr>
              </a:solidFill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1981200" y="1752600"/>
            <a:ext cx="66294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24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600" y="762000"/>
            <a:ext cx="8229600" cy="639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31200" y="1248000"/>
            <a:ext cx="81534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981200" y="2590800"/>
            <a:ext cx="66294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24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7"/>
          </p:nvPr>
        </p:nvSpPr>
        <p:spPr>
          <a:xfrm>
            <a:off x="1981200" y="3429000"/>
            <a:ext cx="66294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24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1981200" y="4267200"/>
            <a:ext cx="66294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24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06762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>
              <a:solidFill>
                <a:srgbClr val="F35555">
                  <a:lumMod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>
                <a:solidFill>
                  <a:srgbClr val="F35555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35555">
                  <a:lumMod val="75000"/>
                </a:srgbClr>
              </a:solidFill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52601"/>
            <a:ext cx="2362200" cy="152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2971800" y="1752601"/>
            <a:ext cx="5715000" cy="152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09600" y="733200"/>
            <a:ext cx="8229600" cy="639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31200" y="1219200"/>
            <a:ext cx="81534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half" idx="14"/>
          </p:nvPr>
        </p:nvSpPr>
        <p:spPr>
          <a:xfrm>
            <a:off x="457200" y="3352800"/>
            <a:ext cx="2362200" cy="152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5"/>
          </p:nvPr>
        </p:nvSpPr>
        <p:spPr>
          <a:xfrm>
            <a:off x="2971800" y="3352800"/>
            <a:ext cx="5715000" cy="152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1463953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>
              <a:solidFill>
                <a:srgbClr val="F35555">
                  <a:lumMod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>
                <a:solidFill>
                  <a:srgbClr val="F35555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35555">
                  <a:lumMod val="75000"/>
                </a:srgb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09600" y="809400"/>
            <a:ext cx="8229600" cy="639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31200" y="1295400"/>
            <a:ext cx="81534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457200" y="3581400"/>
            <a:ext cx="2743200" cy="2544763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3238500" y="3581400"/>
            <a:ext cx="2743200" cy="2544763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3"/>
          <p:cNvSpPr>
            <a:spLocks noGrp="1"/>
          </p:cNvSpPr>
          <p:nvPr>
            <p:ph sz="half" idx="14"/>
          </p:nvPr>
        </p:nvSpPr>
        <p:spPr>
          <a:xfrm>
            <a:off x="6019800" y="3581400"/>
            <a:ext cx="2743200" cy="2544763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3" name="Straight Connector 12"/>
          <p:cNvCxnSpPr>
            <a:endCxn id="9" idx="3"/>
          </p:cNvCxnSpPr>
          <p:nvPr userDrawn="1"/>
        </p:nvCxnSpPr>
        <p:spPr>
          <a:xfrm rot="5400000">
            <a:off x="1650603" y="3303191"/>
            <a:ext cx="3100388" cy="794"/>
          </a:xfrm>
          <a:prstGeom prst="line">
            <a:avLst/>
          </a:prstGeom>
          <a:ln w="25400">
            <a:solidFill>
              <a:schemeClr val="accent4">
                <a:lumMod val="75000"/>
                <a:alpha val="22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 userDrawn="1"/>
        </p:nvCxnSpPr>
        <p:spPr>
          <a:xfrm rot="5400000">
            <a:off x="3963591" y="3809602"/>
            <a:ext cx="4114007" cy="1588"/>
          </a:xfrm>
          <a:prstGeom prst="line">
            <a:avLst/>
          </a:prstGeom>
          <a:ln w="25400">
            <a:solidFill>
              <a:schemeClr val="accent4">
                <a:lumMod val="75000"/>
                <a:alpha val="22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ontent Placeholder 2"/>
          <p:cNvSpPr>
            <a:spLocks noGrp="1"/>
          </p:cNvSpPr>
          <p:nvPr>
            <p:ph sz="half" idx="15"/>
          </p:nvPr>
        </p:nvSpPr>
        <p:spPr>
          <a:xfrm>
            <a:off x="457200" y="1752600"/>
            <a:ext cx="2743200" cy="1706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16"/>
          </p:nvPr>
        </p:nvSpPr>
        <p:spPr>
          <a:xfrm>
            <a:off x="3238500" y="1752600"/>
            <a:ext cx="2743200" cy="1706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Content Placeholder 3"/>
          <p:cNvSpPr>
            <a:spLocks noGrp="1"/>
          </p:cNvSpPr>
          <p:nvPr>
            <p:ph sz="half" idx="17"/>
          </p:nvPr>
        </p:nvSpPr>
        <p:spPr>
          <a:xfrm>
            <a:off x="6019800" y="1752600"/>
            <a:ext cx="2743200" cy="1706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3603147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4040188" cy="304801"/>
          </a:xfrm>
          <a:solidFill>
            <a:schemeClr val="accent5">
              <a:lumMod val="20000"/>
              <a:lumOff val="80000"/>
              <a:alpha val="39000"/>
            </a:schemeClr>
          </a:solidFill>
        </p:spPr>
        <p:txBody>
          <a:bodyPr tIns="32004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57400"/>
            <a:ext cx="4040188" cy="4068763"/>
          </a:xfrm>
        </p:spPr>
        <p:txBody>
          <a:bodyPr/>
          <a:lstStyle>
            <a:lvl1pPr>
              <a:lnSpc>
                <a:spcPct val="100000"/>
              </a:lnSpc>
              <a:defRPr sz="20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57400"/>
            <a:ext cx="4041775" cy="4068763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3124200" y="6541800"/>
            <a:ext cx="2895600" cy="365125"/>
          </a:xfrm>
        </p:spPr>
        <p:txBody>
          <a:bodyPr/>
          <a:lstStyle/>
          <a:p>
            <a:endParaRPr lang="en-US" dirty="0">
              <a:solidFill>
                <a:srgbClr val="F35555">
                  <a:lumMod val="75000"/>
                </a:srgbClr>
              </a:solidFill>
            </a:endParaRP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457200" y="6541800"/>
            <a:ext cx="2133600" cy="365125"/>
          </a:xfrm>
        </p:spPr>
        <p:txBody>
          <a:bodyPr/>
          <a:lstStyle/>
          <a:p>
            <a:fld id="{81582BD6-FC20-4557-852B-8433F8572D30}" type="slidenum">
              <a:rPr lang="en-US" smtClean="0">
                <a:solidFill>
                  <a:srgbClr val="F35555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35555">
                  <a:lumMod val="75000"/>
                </a:srgbClr>
              </a:solidFill>
            </a:endParaRPr>
          </a:p>
        </p:txBody>
      </p:sp>
      <p:sp>
        <p:nvSpPr>
          <p:cNvPr id="12" name="Text Placeholder 2"/>
          <p:cNvSpPr>
            <a:spLocks noGrp="1"/>
          </p:cNvSpPr>
          <p:nvPr>
            <p:ph type="body" idx="12"/>
          </p:nvPr>
        </p:nvSpPr>
        <p:spPr>
          <a:xfrm>
            <a:off x="4648200" y="1752601"/>
            <a:ext cx="4040188" cy="304801"/>
          </a:xfrm>
          <a:solidFill>
            <a:schemeClr val="accent5">
              <a:lumMod val="20000"/>
              <a:lumOff val="80000"/>
              <a:alpha val="39000"/>
            </a:schemeClr>
          </a:solidFill>
        </p:spPr>
        <p:txBody>
          <a:bodyPr tIns="32004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609600" y="733200"/>
            <a:ext cx="8229600" cy="639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31200" y="1219200"/>
            <a:ext cx="81534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0656812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09600" y="733200"/>
            <a:ext cx="8229600" cy="639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31200" y="1219200"/>
            <a:ext cx="81534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3124200" y="6541800"/>
            <a:ext cx="2895600" cy="365125"/>
          </a:xfrm>
        </p:spPr>
        <p:txBody>
          <a:bodyPr/>
          <a:lstStyle/>
          <a:p>
            <a:endParaRPr lang="en-US" dirty="0">
              <a:solidFill>
                <a:srgbClr val="F35555">
                  <a:lumMod val="75000"/>
                </a:srgbClr>
              </a:solidFill>
            </a:endParaRP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457200" y="6541800"/>
            <a:ext cx="2133600" cy="365125"/>
          </a:xfrm>
        </p:spPr>
        <p:txBody>
          <a:bodyPr/>
          <a:lstStyle/>
          <a:p>
            <a:fld id="{81582BD6-FC20-4557-852B-8433F8572D30}" type="slidenum">
              <a:rPr lang="en-US" smtClean="0">
                <a:solidFill>
                  <a:srgbClr val="F35555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35555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45399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11/20/2019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86512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55AB0-1A97-48EE-A5BF-37F5036D3DC7}" type="slidenum">
              <a:rPr lang="en-US" smtClean="0">
                <a:solidFill>
                  <a:srgbClr val="B1E2FB"/>
                </a:solidFill>
              </a:rPr>
              <a:pPr/>
              <a:t>‹#›</a:t>
            </a:fld>
            <a:endParaRPr lang="en-US">
              <a:solidFill>
                <a:srgbClr val="B1E2F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30557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8B7CF-06B7-487D-B63B-BD613549DACD}" type="slidenum">
              <a:rPr lang="en-US" smtClean="0">
                <a:solidFill>
                  <a:srgbClr val="B1E2FB"/>
                </a:solidFill>
              </a:rPr>
              <a:pPr/>
              <a:t>‹#›</a:t>
            </a:fld>
            <a:endParaRPr lang="en-US">
              <a:solidFill>
                <a:srgbClr val="B1E2FB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9782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A764C-7C1D-4CE1-A6CF-6F6D1E808EBE}" type="slidenum">
              <a:rPr lang="en-US" smtClean="0">
                <a:solidFill>
                  <a:srgbClr val="B1E2FB"/>
                </a:solidFill>
              </a:rPr>
              <a:pPr/>
              <a:t>‹#›</a:t>
            </a:fld>
            <a:endParaRPr lang="en-US">
              <a:solidFill>
                <a:srgbClr val="B1E2F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06062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F859B-5156-4A3A-97E8-2814802E727E}" type="slidenum">
              <a:rPr lang="en-US" smtClean="0">
                <a:solidFill>
                  <a:srgbClr val="B1E2FB"/>
                </a:solidFill>
              </a:rPr>
              <a:pPr/>
              <a:t>‹#›</a:t>
            </a:fld>
            <a:endParaRPr lang="en-US">
              <a:solidFill>
                <a:srgbClr val="B1E2FB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150271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F8BB5-BC6C-4FD7-989B-FD3A8D90C36C}" type="slidenum">
              <a:rPr lang="en-US" smtClean="0">
                <a:solidFill>
                  <a:srgbClr val="B1E2FB"/>
                </a:solidFill>
              </a:rPr>
              <a:pPr/>
              <a:t>‹#›</a:t>
            </a:fld>
            <a:endParaRPr lang="en-US">
              <a:solidFill>
                <a:srgbClr val="B1E2F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98762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01ED0-4F38-4FBD-AF98-F350847E6CFC}" type="slidenum">
              <a:rPr lang="en-US" smtClean="0">
                <a:solidFill>
                  <a:srgbClr val="B1E2FB"/>
                </a:solidFill>
              </a:rPr>
              <a:pPr/>
              <a:t>‹#›</a:t>
            </a:fld>
            <a:endParaRPr lang="en-US">
              <a:solidFill>
                <a:srgbClr val="B1E2F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19472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E7886-DA60-4566-8C8D-30852FA1F456}" type="slidenum">
              <a:rPr lang="en-US" smtClean="0">
                <a:solidFill>
                  <a:srgbClr val="B1E2FB"/>
                </a:solidFill>
              </a:rPr>
              <a:pPr/>
              <a:t>‹#›</a:t>
            </a:fld>
            <a:endParaRPr lang="en-US">
              <a:solidFill>
                <a:srgbClr val="B1E2FB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630135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B0DC3-9FA4-492E-BAE0-CD5EA5B8255F}" type="slidenum">
              <a:rPr lang="en-US" smtClean="0">
                <a:solidFill>
                  <a:srgbClr val="B1E2FB"/>
                </a:solidFill>
              </a:rPr>
              <a:pPr/>
              <a:t>‹#›</a:t>
            </a:fld>
            <a:endParaRPr lang="en-US">
              <a:solidFill>
                <a:srgbClr val="B1E2F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38681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8ABD4-DDE5-4D58-B826-C499CB191BFE}" type="slidenum">
              <a:rPr lang="en-US" smtClean="0">
                <a:solidFill>
                  <a:srgbClr val="B1E2FB"/>
                </a:solidFill>
              </a:rPr>
              <a:pPr/>
              <a:t>‹#›</a:t>
            </a:fld>
            <a:endParaRPr lang="en-US">
              <a:solidFill>
                <a:srgbClr val="B1E2F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80892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B1E2FB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113F5-EA31-4C26-9FBA-4F1408805CA9}" type="slidenum">
              <a:rPr lang="en-US" smtClean="0">
                <a:solidFill>
                  <a:srgbClr val="B1E2FB"/>
                </a:solidFill>
              </a:rPr>
              <a:pPr/>
              <a:t>‹#›</a:t>
            </a:fld>
            <a:endParaRPr lang="en-US">
              <a:solidFill>
                <a:srgbClr val="B1E2F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179709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33200"/>
            <a:ext cx="8229600" cy="639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752600"/>
            <a:ext cx="8229600" cy="4373563"/>
          </a:xfrm>
        </p:spPr>
        <p:txBody>
          <a:bodyPr/>
          <a:lstStyle>
            <a:lvl1pPr marL="0" indent="0">
              <a:lnSpc>
                <a:spcPts val="2600"/>
              </a:lnSpc>
              <a:buFontTx/>
              <a:buNone/>
              <a:defRPr sz="2800" b="1"/>
            </a:lvl1pPr>
            <a:lvl2pPr marL="684213" indent="-227013">
              <a:lnSpc>
                <a:spcPts val="2600"/>
              </a:lnSpc>
              <a:defRPr sz="2400"/>
            </a:lvl2pPr>
            <a:lvl3pPr marL="1087438" indent="-173038">
              <a:lnSpc>
                <a:spcPts val="2600"/>
              </a:lnSpc>
              <a:defRPr sz="2000"/>
            </a:lvl3pPr>
            <a:lvl4pPr marL="1541463" indent="-169863">
              <a:lnSpc>
                <a:spcPts val="2600"/>
              </a:lnSpc>
              <a:defRPr sz="1600"/>
            </a:lvl4pPr>
            <a:lvl5pPr marL="2001838" indent="-173038">
              <a:lnSpc>
                <a:spcPts val="2600"/>
              </a:lnSpc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5507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F35555">
                  <a:lumMod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550750"/>
            <a:ext cx="2133600" cy="365125"/>
          </a:xfrm>
          <a:prstGeom prst="rect">
            <a:avLst/>
          </a:prstGeom>
        </p:spPr>
        <p:txBody>
          <a:bodyPr/>
          <a:lstStyle>
            <a:lvl1pPr algn="l">
              <a:defRPr b="1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81582BD6-FC20-4557-852B-8433F8572D30}" type="slidenum">
              <a:rPr lang="en-US" smtClean="0">
                <a:solidFill>
                  <a:srgbClr val="F35555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35555">
                  <a:lumMod val="75000"/>
                </a:srgbClr>
              </a:solidFill>
            </a:endParaRP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31200" y="1219200"/>
            <a:ext cx="81534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5766423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/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>
              <a:solidFill>
                <a:srgbClr val="F35555">
                  <a:lumMod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>
                <a:solidFill>
                  <a:srgbClr val="F35555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35555">
                  <a:lumMod val="75000"/>
                </a:srgbClr>
              </a:solidFill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1981200" y="1752600"/>
            <a:ext cx="66294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24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600" y="762000"/>
            <a:ext cx="8229600" cy="639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31200" y="1248000"/>
            <a:ext cx="81534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981200" y="2590800"/>
            <a:ext cx="66294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24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7"/>
          </p:nvPr>
        </p:nvSpPr>
        <p:spPr>
          <a:xfrm>
            <a:off x="1981200" y="3429000"/>
            <a:ext cx="66294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24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1981200" y="4267200"/>
            <a:ext cx="66294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24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7144883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>
              <a:solidFill>
                <a:srgbClr val="F35555">
                  <a:lumMod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>
                <a:solidFill>
                  <a:srgbClr val="F35555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35555">
                  <a:lumMod val="75000"/>
                </a:srgbClr>
              </a:solidFill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52601"/>
            <a:ext cx="2362200" cy="152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2971800" y="1752601"/>
            <a:ext cx="5715000" cy="152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09600" y="733200"/>
            <a:ext cx="8229600" cy="639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31200" y="1219200"/>
            <a:ext cx="81534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half" idx="14"/>
          </p:nvPr>
        </p:nvSpPr>
        <p:spPr>
          <a:xfrm>
            <a:off x="457200" y="3352800"/>
            <a:ext cx="2362200" cy="152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5"/>
          </p:nvPr>
        </p:nvSpPr>
        <p:spPr>
          <a:xfrm>
            <a:off x="2971800" y="3352800"/>
            <a:ext cx="5715000" cy="152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5866817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>
              <a:solidFill>
                <a:srgbClr val="F35555">
                  <a:lumMod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>
                <a:solidFill>
                  <a:srgbClr val="F35555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35555">
                  <a:lumMod val="75000"/>
                </a:srgb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09600" y="809400"/>
            <a:ext cx="8229600" cy="639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31200" y="1295400"/>
            <a:ext cx="81534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457200" y="3581400"/>
            <a:ext cx="2743200" cy="2544763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3238500" y="3581400"/>
            <a:ext cx="2743200" cy="2544763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3"/>
          <p:cNvSpPr>
            <a:spLocks noGrp="1"/>
          </p:cNvSpPr>
          <p:nvPr>
            <p:ph sz="half" idx="14"/>
          </p:nvPr>
        </p:nvSpPr>
        <p:spPr>
          <a:xfrm>
            <a:off x="6019800" y="3581400"/>
            <a:ext cx="2743200" cy="2544763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3" name="Straight Connector 12"/>
          <p:cNvCxnSpPr>
            <a:endCxn id="9" idx="3"/>
          </p:cNvCxnSpPr>
          <p:nvPr userDrawn="1"/>
        </p:nvCxnSpPr>
        <p:spPr>
          <a:xfrm rot="5400000">
            <a:off x="1650603" y="3303191"/>
            <a:ext cx="3100388" cy="794"/>
          </a:xfrm>
          <a:prstGeom prst="line">
            <a:avLst/>
          </a:prstGeom>
          <a:ln w="25400">
            <a:solidFill>
              <a:schemeClr val="accent4">
                <a:lumMod val="75000"/>
                <a:alpha val="22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 userDrawn="1"/>
        </p:nvCxnSpPr>
        <p:spPr>
          <a:xfrm rot="5400000">
            <a:off x="3963591" y="3809602"/>
            <a:ext cx="4114007" cy="1588"/>
          </a:xfrm>
          <a:prstGeom prst="line">
            <a:avLst/>
          </a:prstGeom>
          <a:ln w="25400">
            <a:solidFill>
              <a:schemeClr val="accent4">
                <a:lumMod val="75000"/>
                <a:alpha val="22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ontent Placeholder 2"/>
          <p:cNvSpPr>
            <a:spLocks noGrp="1"/>
          </p:cNvSpPr>
          <p:nvPr>
            <p:ph sz="half" idx="15"/>
          </p:nvPr>
        </p:nvSpPr>
        <p:spPr>
          <a:xfrm>
            <a:off x="457200" y="1752600"/>
            <a:ext cx="2743200" cy="1706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16"/>
          </p:nvPr>
        </p:nvSpPr>
        <p:spPr>
          <a:xfrm>
            <a:off x="3238500" y="1752600"/>
            <a:ext cx="2743200" cy="1706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Content Placeholder 3"/>
          <p:cNvSpPr>
            <a:spLocks noGrp="1"/>
          </p:cNvSpPr>
          <p:nvPr>
            <p:ph sz="half" idx="17"/>
          </p:nvPr>
        </p:nvSpPr>
        <p:spPr>
          <a:xfrm>
            <a:off x="6019800" y="1752600"/>
            <a:ext cx="2743200" cy="1706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3233238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4040188" cy="304801"/>
          </a:xfrm>
          <a:solidFill>
            <a:schemeClr val="accent5">
              <a:lumMod val="20000"/>
              <a:lumOff val="80000"/>
              <a:alpha val="39000"/>
            </a:schemeClr>
          </a:solidFill>
        </p:spPr>
        <p:txBody>
          <a:bodyPr tIns="32004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57400"/>
            <a:ext cx="4040188" cy="4068763"/>
          </a:xfrm>
        </p:spPr>
        <p:txBody>
          <a:bodyPr/>
          <a:lstStyle>
            <a:lvl1pPr>
              <a:lnSpc>
                <a:spcPct val="100000"/>
              </a:lnSpc>
              <a:defRPr sz="20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57400"/>
            <a:ext cx="4041775" cy="4068763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3124200" y="6541800"/>
            <a:ext cx="2895600" cy="365125"/>
          </a:xfrm>
        </p:spPr>
        <p:txBody>
          <a:bodyPr/>
          <a:lstStyle/>
          <a:p>
            <a:endParaRPr lang="en-US" dirty="0">
              <a:solidFill>
                <a:srgbClr val="F35555">
                  <a:lumMod val="75000"/>
                </a:srgbClr>
              </a:solidFill>
            </a:endParaRP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457200" y="6541800"/>
            <a:ext cx="2133600" cy="365125"/>
          </a:xfrm>
        </p:spPr>
        <p:txBody>
          <a:bodyPr/>
          <a:lstStyle/>
          <a:p>
            <a:fld id="{81582BD6-FC20-4557-852B-8433F8572D30}" type="slidenum">
              <a:rPr lang="en-US" smtClean="0">
                <a:solidFill>
                  <a:srgbClr val="F35555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35555">
                  <a:lumMod val="75000"/>
                </a:srgbClr>
              </a:solidFill>
            </a:endParaRPr>
          </a:p>
        </p:txBody>
      </p:sp>
      <p:sp>
        <p:nvSpPr>
          <p:cNvPr id="12" name="Text Placeholder 2"/>
          <p:cNvSpPr>
            <a:spLocks noGrp="1"/>
          </p:cNvSpPr>
          <p:nvPr>
            <p:ph type="body" idx="12"/>
          </p:nvPr>
        </p:nvSpPr>
        <p:spPr>
          <a:xfrm>
            <a:off x="4648200" y="1752601"/>
            <a:ext cx="4040188" cy="304801"/>
          </a:xfrm>
          <a:solidFill>
            <a:schemeClr val="accent5">
              <a:lumMod val="20000"/>
              <a:lumOff val="80000"/>
              <a:alpha val="39000"/>
            </a:schemeClr>
          </a:solidFill>
        </p:spPr>
        <p:txBody>
          <a:bodyPr tIns="32004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609600" y="733200"/>
            <a:ext cx="8229600" cy="639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31200" y="1219200"/>
            <a:ext cx="81534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072619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09600" y="733200"/>
            <a:ext cx="8229600" cy="639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31200" y="1219200"/>
            <a:ext cx="81534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3124200" y="6541800"/>
            <a:ext cx="2895600" cy="365125"/>
          </a:xfrm>
        </p:spPr>
        <p:txBody>
          <a:bodyPr/>
          <a:lstStyle/>
          <a:p>
            <a:endParaRPr lang="en-US" dirty="0">
              <a:solidFill>
                <a:srgbClr val="F35555">
                  <a:lumMod val="75000"/>
                </a:srgbClr>
              </a:solidFill>
            </a:endParaRP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457200" y="6541800"/>
            <a:ext cx="2133600" cy="365125"/>
          </a:xfrm>
        </p:spPr>
        <p:txBody>
          <a:bodyPr/>
          <a:lstStyle/>
          <a:p>
            <a:fld id="{81582BD6-FC20-4557-852B-8433F8572D30}" type="slidenum">
              <a:rPr lang="en-US" smtClean="0">
                <a:solidFill>
                  <a:srgbClr val="F35555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35555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11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slideLayout" Target="../slideLayouts/slideLayout57.xml"/><Relationship Id="rId18" Type="http://schemas.openxmlformats.org/officeDocument/2006/relationships/theme" Target="../theme/theme5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slideLayout" Target="../slideLayouts/slideLayout56.xml"/><Relationship Id="rId17" Type="http://schemas.openxmlformats.org/officeDocument/2006/relationships/slideLayout" Target="../slideLayouts/slideLayout61.xml"/><Relationship Id="rId2" Type="http://schemas.openxmlformats.org/officeDocument/2006/relationships/slideLayout" Target="../slideLayouts/slideLayout46.xml"/><Relationship Id="rId16" Type="http://schemas.openxmlformats.org/officeDocument/2006/relationships/slideLayout" Target="../slideLayouts/slideLayout60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5" Type="http://schemas.openxmlformats.org/officeDocument/2006/relationships/slideLayout" Target="../slideLayouts/slideLayout5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slideLayout" Target="../slideLayouts/slideLayout5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.xml"/><Relationship Id="rId13" Type="http://schemas.openxmlformats.org/officeDocument/2006/relationships/slideLayout" Target="../slideLayouts/slideLayout74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8.xml"/><Relationship Id="rId12" Type="http://schemas.openxmlformats.org/officeDocument/2006/relationships/slideLayout" Target="../slideLayouts/slideLayout73.xml"/><Relationship Id="rId17" Type="http://schemas.openxmlformats.org/officeDocument/2006/relationships/slideLayout" Target="../slideLayouts/slideLayout78.xml"/><Relationship Id="rId2" Type="http://schemas.openxmlformats.org/officeDocument/2006/relationships/slideLayout" Target="../slideLayouts/slideLayout63.xml"/><Relationship Id="rId16" Type="http://schemas.openxmlformats.org/officeDocument/2006/relationships/slideLayout" Target="../slideLayouts/slideLayout77.xml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11" Type="http://schemas.openxmlformats.org/officeDocument/2006/relationships/slideLayout" Target="../slideLayouts/slideLayout72.xml"/><Relationship Id="rId5" Type="http://schemas.openxmlformats.org/officeDocument/2006/relationships/slideLayout" Target="../slideLayouts/slideLayout66.xml"/><Relationship Id="rId1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71.xml"/><Relationship Id="rId4" Type="http://schemas.openxmlformats.org/officeDocument/2006/relationships/slideLayout" Target="../slideLayouts/slideLayout65.xml"/><Relationship Id="rId9" Type="http://schemas.openxmlformats.org/officeDocument/2006/relationships/slideLayout" Target="../slideLayouts/slideLayout70.xml"/><Relationship Id="rId14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93" descr="Untitled-20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5" descr="Untitled-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829050" cy="237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6855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07" r:id="rId1"/>
    <p:sldLayoutId id="2147484808" r:id="rId2"/>
    <p:sldLayoutId id="2147484809" r:id="rId3"/>
    <p:sldLayoutId id="2147484810" r:id="rId4"/>
    <p:sldLayoutId id="2147484811" r:id="rId5"/>
    <p:sldLayoutId id="2147484812" r:id="rId6"/>
    <p:sldLayoutId id="2147484813" r:id="rId7"/>
    <p:sldLayoutId id="2147484814" r:id="rId8"/>
    <p:sldLayoutId id="2147484815" r:id="rId9"/>
    <p:sldLayoutId id="2147484816" r:id="rId10"/>
    <p:sldLayoutId id="2147484817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ulim" pitchFamily="34" charset="-127"/>
          <a:ea typeface="Gulim" pitchFamily="34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ulim" pitchFamily="34" charset="-127"/>
          <a:ea typeface="Gulim" pitchFamily="34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ulim" pitchFamily="34" charset="-127"/>
          <a:ea typeface="Gulim" pitchFamily="34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ulim" pitchFamily="34" charset="-127"/>
          <a:ea typeface="Gulim" pitchFamily="34" charset="-127"/>
        </a:defRPr>
      </a:lvl5pPr>
      <a:lvl6pPr marL="457200"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ulim" pitchFamily="34" charset="-127"/>
          <a:ea typeface="Gulim" pitchFamily="34" charset="-127"/>
        </a:defRPr>
      </a:lvl6pPr>
      <a:lvl7pPr marL="914400"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ulim" pitchFamily="34" charset="-127"/>
          <a:ea typeface="Gulim" pitchFamily="34" charset="-127"/>
        </a:defRPr>
      </a:lvl7pPr>
      <a:lvl8pPr marL="1371600"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ulim" pitchFamily="34" charset="-127"/>
          <a:ea typeface="Gulim" pitchFamily="34" charset="-127"/>
        </a:defRPr>
      </a:lvl8pPr>
      <a:lvl9pPr marL="1828800"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ulim" pitchFamily="34" charset="-127"/>
          <a:ea typeface="Gulim" pitchFamily="34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838200"/>
            <a:ext cx="65532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Your Topic Goes Here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752600"/>
            <a:ext cx="65532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Your Subtopics Go Here</a:t>
            </a:r>
          </a:p>
        </p:txBody>
      </p:sp>
    </p:spTree>
    <p:extLst>
      <p:ext uri="{BB962C8B-B14F-4D97-AF65-F5344CB8AC3E}">
        <p14:creationId xmlns:p14="http://schemas.microsoft.com/office/powerpoint/2010/main" val="3762442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01" r:id="rId1"/>
    <p:sldLayoutId id="2147485002" r:id="rId2"/>
    <p:sldLayoutId id="2147485003" r:id="rId3"/>
    <p:sldLayoutId id="2147485004" r:id="rId4"/>
    <p:sldLayoutId id="2147485005" r:id="rId5"/>
    <p:sldLayoutId id="2147485006" r:id="rId6"/>
    <p:sldLayoutId id="2147485007" r:id="rId7"/>
    <p:sldLayoutId id="2147485008" r:id="rId8"/>
    <p:sldLayoutId id="2147485009" r:id="rId9"/>
    <p:sldLayoutId id="2147485010" r:id="rId10"/>
    <p:sldLayoutId id="214748501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accent1">
              <a:lumMod val="60000"/>
              <a:lumOff val="40000"/>
            </a:schemeClr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D5E1E7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D5E1E7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D5E1E7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D5E1E7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D5E1E7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D5E1E7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D5E1E7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D5E1E7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accent1">
              <a:lumMod val="20000"/>
              <a:lumOff val="80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单击此处可编辑母版标题样式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单击此处可编辑母版文本样式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ea typeface="+mn-ea"/>
              </a:defRPr>
            </a:lvl1pPr>
          </a:lstStyle>
          <a:p>
            <a:pPr algn="l"/>
            <a:fld id="{F536DF0F-E725-4A52-81D7-1156BFC8FE55}" type="datetimeFigureOut">
              <a:rPr lang="zh-CN" altLang="en-US" smtClean="0">
                <a:latin typeface="Arial" pitchFamily="34" charset="0"/>
              </a:rPr>
              <a:pPr algn="l"/>
              <a:t>2019/11/20</a:t>
            </a:fld>
            <a:endParaRPr lang="zh-CN" altLang="en-US" smtClean="0">
              <a:latin typeface="Arial" pitchFamily="34" charset="0"/>
            </a:endParaRPr>
          </a:p>
        </p:txBody>
      </p:sp>
      <p:sp>
        <p:nvSpPr>
          <p:cNvPr id="1029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ea typeface="+mn-ea"/>
              </a:defRPr>
            </a:lvl1pPr>
          </a:lstStyle>
          <a:p>
            <a:endParaRPr lang="zh-CN" altLang="en-US" smtClean="0">
              <a:latin typeface="Arial" pitchFamily="34" charset="0"/>
            </a:endParaRPr>
          </a:p>
        </p:txBody>
      </p:sp>
      <p:sp>
        <p:nvSpPr>
          <p:cNvPr id="1030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ea typeface="+mn-ea"/>
              </a:defRPr>
            </a:lvl1pPr>
          </a:lstStyle>
          <a:p>
            <a:fld id="{62CC0FC7-2963-4D07-AE62-3607173F6E5A}" type="slidenum">
              <a:rPr lang="zh-CN" altLang="en-US" smtClean="0">
                <a:latin typeface="Arial" pitchFamily="34" charset="0"/>
              </a:rPr>
              <a:pPr/>
              <a:t>‹#›</a:t>
            </a:fld>
            <a:endParaRPr lang="zh-CN" altLang="en-U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482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226" r:id="rId1"/>
    <p:sldLayoutId id="2147485227" r:id="rId2"/>
    <p:sldLayoutId id="2147485228" r:id="rId3"/>
    <p:sldLayoutId id="2147485229" r:id="rId4"/>
    <p:sldLayoutId id="2147485230" r:id="rId5"/>
    <p:sldLayoutId id="2147485231" r:id="rId6"/>
    <p:sldLayoutId id="2147485232" r:id="rId7"/>
    <p:sldLayoutId id="2147485233" r:id="rId8"/>
    <p:sldLayoutId id="2147485234" r:id="rId9"/>
    <p:sldLayoutId id="2147485235" r:id="rId10"/>
    <p:sldLayoutId id="214748523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SimHei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SimHei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SimHei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SimHei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SimHei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SimHei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SimHei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SimHei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US" kern="1200">
              <a:solidFill>
                <a:srgbClr val="FFFFFF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kern="1200">
              <a:solidFill>
                <a:srgbClr val="FFFFFF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9B16DBF6-CA4D-4921-A3F7-2E3D3B4B1F3E}" type="slidenum">
              <a:rPr lang="en-US" kern="1200" smtClean="0">
                <a:solidFill>
                  <a:srgbClr val="FFFFFF"/>
                </a:solidFill>
                <a:latin typeface="Arial" charset="0"/>
                <a:ea typeface="+mn-ea"/>
                <a:cs typeface="+mn-cs"/>
              </a:rPr>
              <a:pPr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kern="1200">
              <a:solidFill>
                <a:srgbClr val="FFFFFF"/>
              </a:solidFill>
              <a:latin typeface="Arial" charset="0"/>
              <a:ea typeface="+mn-ea"/>
              <a:cs typeface="+mn-cs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339" r:id="rId1"/>
    <p:sldLayoutId id="2147485340" r:id="rId2"/>
    <p:sldLayoutId id="2147485341" r:id="rId3"/>
    <p:sldLayoutId id="2147485342" r:id="rId4"/>
    <p:sldLayoutId id="2147485343" r:id="rId5"/>
    <p:sldLayoutId id="2147485344" r:id="rId6"/>
    <p:sldLayoutId id="2147485345" r:id="rId7"/>
    <p:sldLayoutId id="2147485346" r:id="rId8"/>
    <p:sldLayoutId id="2147485347" r:id="rId9"/>
    <p:sldLayoutId id="2147485348" r:id="rId10"/>
    <p:sldLayoutId id="214748534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US" kern="1200">
              <a:solidFill>
                <a:srgbClr val="FFFFFF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kern="1200">
              <a:solidFill>
                <a:srgbClr val="FFFFFF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9B16DBF6-CA4D-4921-A3F7-2E3D3B4B1F3E}" type="slidenum">
              <a:rPr lang="en-US" kern="1200" smtClean="0">
                <a:solidFill>
                  <a:srgbClr val="FFFFFF"/>
                </a:solidFill>
                <a:latin typeface="Arial" charset="0"/>
                <a:ea typeface="+mn-ea"/>
                <a:cs typeface="+mn-cs"/>
              </a:rPr>
              <a:pPr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kern="1200">
              <a:solidFill>
                <a:srgbClr val="FFFFFF"/>
              </a:solidFill>
              <a:latin typeface="Arial" charset="0"/>
              <a:ea typeface="+mn-ea"/>
              <a:cs typeface="+mn-cs"/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5367" r:id="rId1"/>
    <p:sldLayoutId id="2147485368" r:id="rId2"/>
    <p:sldLayoutId id="2147485369" r:id="rId3"/>
    <p:sldLayoutId id="2147485370" r:id="rId4"/>
    <p:sldLayoutId id="2147485371" r:id="rId5"/>
    <p:sldLayoutId id="2147485372" r:id="rId6"/>
    <p:sldLayoutId id="2147485373" r:id="rId7"/>
    <p:sldLayoutId id="2147485374" r:id="rId8"/>
    <p:sldLayoutId id="2147485375" r:id="rId9"/>
    <p:sldLayoutId id="2147485376" r:id="rId10"/>
    <p:sldLayoutId id="2147485377" r:id="rId11"/>
    <p:sldLayoutId id="2147485014" r:id="rId12"/>
    <p:sldLayoutId id="2147485015" r:id="rId13"/>
    <p:sldLayoutId id="2147485018" r:id="rId14"/>
    <p:sldLayoutId id="2147485019" r:id="rId15"/>
    <p:sldLayoutId id="2147485020" r:id="rId16"/>
    <p:sldLayoutId id="2147485021" r:id="rId17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80CB818-7379-467D-8E76-EF9D9074A26C}" type="datetime2">
              <a:rPr lang="en-US" smtClean="0"/>
              <a:pPr/>
              <a:t>Wednesday, November 20, 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CFEC368-1D7A-4F81-ABF6-AE0E36BAF6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625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379" r:id="rId1"/>
    <p:sldLayoutId id="2147485380" r:id="rId2"/>
    <p:sldLayoutId id="2147485381" r:id="rId3"/>
    <p:sldLayoutId id="2147485382" r:id="rId4"/>
    <p:sldLayoutId id="2147485383" r:id="rId5"/>
    <p:sldLayoutId id="2147485384" r:id="rId6"/>
    <p:sldLayoutId id="2147485385" r:id="rId7"/>
    <p:sldLayoutId id="2147485386" r:id="rId8"/>
    <p:sldLayoutId id="2147485387" r:id="rId9"/>
    <p:sldLayoutId id="2147485388" r:id="rId10"/>
    <p:sldLayoutId id="2147485389" r:id="rId11"/>
    <p:sldLayoutId id="2147485390" r:id="rId12"/>
    <p:sldLayoutId id="2147485391" r:id="rId13"/>
    <p:sldLayoutId id="2147485392" r:id="rId14"/>
    <p:sldLayoutId id="2147485393" r:id="rId15"/>
    <p:sldLayoutId id="2147485394" r:id="rId16"/>
    <p:sldLayoutId id="2147485395" r:id="rId17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6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634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:\Documents and Settings\Administrator\My Documents\My Pictures\Best_of_Besm-shirazjju06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 bwMode="auto">
          <a:xfrm>
            <a:off x="1619672" y="1052736"/>
            <a:ext cx="6929486" cy="46434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8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:\Users\omid\Desktop\kadr ba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9531" y="3284984"/>
            <a:ext cx="8424936" cy="2288866"/>
          </a:xfrm>
          <a:effectLst>
            <a:glow rad="101600">
              <a:schemeClr val="accent4">
                <a:satMod val="175000"/>
                <a:alpha val="40000"/>
              </a:schemeClr>
            </a:glow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0080">
                    <a:alpha val="34117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8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fa-IR" sz="3600" b="0" dirty="0" smtClean="0">
                <a:solidFill>
                  <a:srgbClr val="6600FF"/>
                </a:solidFill>
                <a:effectLst/>
                <a:cs typeface="B Titr" pitchFamily="2" charset="-78"/>
              </a:rPr>
              <a:t>1. مشاغل سخت وزیان آور</a:t>
            </a:r>
            <a:br>
              <a:rPr lang="fa-IR" sz="3600" b="0" dirty="0" smtClean="0">
                <a:solidFill>
                  <a:srgbClr val="6600FF"/>
                </a:solidFill>
                <a:effectLst/>
                <a:cs typeface="B Titr" pitchFamily="2" charset="-78"/>
              </a:rPr>
            </a:br>
            <a:r>
              <a:rPr lang="fa-IR" sz="3600" b="0" dirty="0" smtClean="0">
                <a:solidFill>
                  <a:srgbClr val="6600FF"/>
                </a:solidFill>
                <a:effectLst/>
                <a:cs typeface="B Titr" pitchFamily="2" charset="-78"/>
              </a:rPr>
              <a:t>2. سالم سازی محیط کار </a:t>
            </a:r>
            <a:br>
              <a:rPr lang="fa-IR" sz="3600" b="0" dirty="0" smtClean="0">
                <a:solidFill>
                  <a:srgbClr val="6600FF"/>
                </a:solidFill>
                <a:effectLst/>
                <a:cs typeface="B Titr" pitchFamily="2" charset="-78"/>
              </a:rPr>
            </a:br>
            <a:endParaRPr lang="en-US" sz="3600" b="0" dirty="0" smtClean="0">
              <a:solidFill>
                <a:srgbClr val="C00000"/>
              </a:solidFill>
              <a:effectLst/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3075" name="Text Box 15"/>
          <p:cNvSpPr txBox="1">
            <a:spLocks noChangeArrowheads="1"/>
          </p:cNvSpPr>
          <p:nvPr/>
        </p:nvSpPr>
        <p:spPr bwMode="auto">
          <a:xfrm>
            <a:off x="3870325" y="171926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/>
            <a:endParaRPr lang="en-GB" smtClean="0">
              <a:solidFill>
                <a:srgbClr val="66CCFF"/>
              </a:solidFill>
            </a:endParaRPr>
          </a:p>
        </p:txBody>
      </p:sp>
      <p:pic>
        <p:nvPicPr>
          <p:cNvPr id="4" name="Picture 5" descr="4g53j0j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53999" y="690509"/>
            <a:ext cx="2035999" cy="1658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1357290" y="4929198"/>
            <a:ext cx="5786446" cy="985882"/>
          </a:xfrm>
          <a:prstGeom prst="rect">
            <a:avLst/>
          </a:prstGeom>
        </p:spPr>
        <p:txBody>
          <a:bodyPr vert="horz" lIns="91440" tIns="0" rIns="45720" bIns="0" rtlCol="0" anchor="t">
            <a:no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4700" b="1" kern="1200">
                <a:solidFill>
                  <a:schemeClr val="accent1">
                    <a:satMod val="15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endParaRPr lang="fa-IR" sz="2000" dirty="0">
              <a:solidFill>
                <a:srgbClr val="002060"/>
              </a:solidFill>
              <a:latin typeface="Titr" pitchFamily="2" charset="-78"/>
              <a:cs typeface="B Nazanin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91979" y="6467142"/>
            <a:ext cx="360040" cy="346234"/>
          </a:xfrm>
          <a:prstGeom prst="ellipse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fa-IR" sz="1000" b="1" dirty="0" smtClean="0">
                <a:solidFill>
                  <a:srgbClr val="800000"/>
                </a:solidFill>
                <a:latin typeface="Titr" pitchFamily="2" charset="-78"/>
                <a:cs typeface="B Nazanin" pitchFamily="2" charset="-78"/>
              </a:rPr>
              <a:t>1</a:t>
            </a:r>
            <a:endParaRPr lang="fa-IR" sz="1000" b="1" dirty="0">
              <a:solidFill>
                <a:srgbClr val="800000"/>
              </a:solidFill>
              <a:latin typeface="Titr" pitchFamily="2" charset="-78"/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72003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9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9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9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 nodePh="1">
                                  <p:stCondLst>
                                    <p:cond delay="19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 descr="C:\Users\omid\Desktop\kadr ba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85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476274" y="933597"/>
            <a:ext cx="6018462" cy="769381"/>
          </a:xfrm>
          <a:prstGeom prst="rect">
            <a:avLst/>
          </a:prstGeom>
          <a:noFill/>
        </p:spPr>
        <p:txBody>
          <a:bodyPr wrap="square" lIns="91374" tIns="45690" rIns="91374" bIns="45690" rtlCol="0">
            <a:spAutoFit/>
          </a:bodyPr>
          <a:lstStyle/>
          <a:p>
            <a:pPr defTabSz="913740" rtl="1" fontAlgn="auto">
              <a:spcBef>
                <a:spcPts val="0"/>
              </a:spcBef>
              <a:spcAft>
                <a:spcPts val="0"/>
              </a:spcAft>
            </a:pPr>
            <a:r>
              <a:rPr lang="fa-IR" sz="4400" dirty="0" smtClean="0">
                <a:solidFill>
                  <a:srgbClr val="800000"/>
                </a:solidFill>
                <a:latin typeface="IranNastaliq" pitchFamily="18" charset="0"/>
                <a:cs typeface="IranNastaliq" pitchFamily="18" charset="0"/>
              </a:rPr>
              <a:t>سخت وزیان آوری در برخی کشورها</a:t>
            </a:r>
            <a:endParaRPr lang="en-US" sz="4400" dirty="0">
              <a:solidFill>
                <a:srgbClr val="800000"/>
              </a:solidFill>
              <a:latin typeface="IranNastaliq" pitchFamily="18" charset="0"/>
              <a:cs typeface="IranNastaliq" pitchFamily="18" charset="0"/>
            </a:endParaRPr>
          </a:p>
        </p:txBody>
      </p:sp>
      <p:grpSp>
        <p:nvGrpSpPr>
          <p:cNvPr id="4" name="Group 43"/>
          <p:cNvGrpSpPr/>
          <p:nvPr/>
        </p:nvGrpSpPr>
        <p:grpSpPr>
          <a:xfrm>
            <a:off x="611560" y="1844824"/>
            <a:ext cx="7786546" cy="961777"/>
            <a:chOff x="986705" y="2376955"/>
            <a:chExt cx="7299875" cy="961777"/>
          </a:xfrm>
        </p:grpSpPr>
        <p:sp>
          <p:nvSpPr>
            <p:cNvPr id="20" name="Rectangle 17"/>
            <p:cNvSpPr>
              <a:spLocks noChangeArrowheads="1"/>
            </p:cNvSpPr>
            <p:nvPr/>
          </p:nvSpPr>
          <p:spPr bwMode="gray">
            <a:xfrm>
              <a:off x="986705" y="2376955"/>
              <a:ext cx="5906926" cy="930642"/>
            </a:xfrm>
            <a:prstGeom prst="roundRect">
              <a:avLst/>
            </a:prstGeom>
            <a:gradFill rotWithShape="1">
              <a:gsLst>
                <a:gs pos="0">
                  <a:srgbClr val="C0C0C0"/>
                </a:gs>
                <a:gs pos="100000">
                  <a:schemeClr val="hlink"/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23" name="Oval 20"/>
            <p:cNvSpPr>
              <a:spLocks noChangeArrowheads="1"/>
            </p:cNvSpPr>
            <p:nvPr/>
          </p:nvSpPr>
          <p:spPr bwMode="gray">
            <a:xfrm>
              <a:off x="6989688" y="2420085"/>
              <a:ext cx="1296892" cy="918647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2431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215206" y="2542137"/>
              <a:ext cx="84189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a-IR" sz="3200" dirty="0" smtClean="0">
                  <a:latin typeface="Verdana"/>
                  <a:cs typeface="B Titr" pitchFamily="2" charset="-78"/>
                </a:rPr>
                <a:t>هلند</a:t>
              </a:r>
              <a:endParaRPr lang="en-US" sz="3200" dirty="0">
                <a:latin typeface="Verdana"/>
                <a:cs typeface="B Titr" pitchFamily="2" charset="-78"/>
              </a:endParaRPr>
            </a:p>
          </p:txBody>
        </p:sp>
        <p:sp>
          <p:nvSpPr>
            <p:cNvPr id="26" name="Content Placeholder 2"/>
            <p:cNvSpPr txBox="1">
              <a:spLocks/>
            </p:cNvSpPr>
            <p:nvPr/>
          </p:nvSpPr>
          <p:spPr>
            <a:xfrm>
              <a:off x="986705" y="2432206"/>
              <a:ext cx="5977699" cy="754583"/>
            </a:xfrm>
            <a:prstGeom prst="rect">
              <a:avLst/>
            </a:prstGeom>
          </p:spPr>
          <p:txBody>
            <a:bodyPr vert="horz">
              <a:noAutofit/>
            </a:bodyPr>
            <a:lstStyle>
              <a:lvl1pPr marL="411480" indent="-342900" algn="l" rtl="0" eaLnBrk="1" latinLnBrk="0" hangingPunct="1">
                <a:spcBef>
                  <a:spcPts val="700"/>
                </a:spcBef>
                <a:buClr>
                  <a:schemeClr val="tx2"/>
                </a:buClr>
                <a:buSzPct val="95000"/>
                <a:buFont typeface="Wingdings"/>
                <a:buChar char=""/>
                <a:defRPr kumimoji="0" sz="3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0664" indent="-28575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/>
                <a:buChar char="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96696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 2"/>
                <a:buChar char=""/>
                <a:defRPr kumimoji="0"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261872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3"/>
                <a:buChar char=""/>
                <a:defRPr kumimoji="0" sz="2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481328" indent="-210312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2"/>
                <a:buChar char="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09928" indent="-210312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2"/>
                <a:buChar char=""/>
                <a:defRPr kumimoji="0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901952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093976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286000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  <a:extLst/>
            </a:lstStyle>
            <a:p>
              <a:pPr marL="68580" indent="0" algn="justLow" rtl="1" fontAlgn="auto">
                <a:lnSpc>
                  <a:spcPct val="170000"/>
                </a:lnSpc>
                <a:spcAft>
                  <a:spcPts val="0"/>
                </a:spcAft>
                <a:buClr>
                  <a:srgbClr val="2CA9D0"/>
                </a:buClr>
                <a:buNone/>
              </a:pPr>
              <a:r>
                <a:rPr lang="fa-IR" sz="1400" b="1" dirty="0" smtClean="0">
                  <a:solidFill>
                    <a:schemeClr val="bg1"/>
                  </a:solidFill>
                  <a:cs typeface="B Titr" pitchFamily="2" charset="-78"/>
                </a:rPr>
                <a:t>ليستي از مشاغل سخت نظير خلبانان خطوط هوايي، آتش نشان ها، پليس دريانوردان، كارگران معادن زيرزميني و غيره تهيه شده است كه زودتر از موعد مقرر واجد شرايط بازنشستگي مي باشند.</a:t>
              </a:r>
              <a:endParaRPr lang="fa-IR" sz="1400" b="1" dirty="0" smtClean="0">
                <a:solidFill>
                  <a:schemeClr val="bg1"/>
                </a:solidFill>
                <a:latin typeface="Verdana"/>
                <a:cs typeface="B Titr" pitchFamily="2" charset="-78"/>
              </a:endParaRPr>
            </a:p>
          </p:txBody>
        </p:sp>
      </p:grpSp>
      <p:grpSp>
        <p:nvGrpSpPr>
          <p:cNvPr id="8" name="Group 51"/>
          <p:cNvGrpSpPr/>
          <p:nvPr/>
        </p:nvGrpSpPr>
        <p:grpSpPr>
          <a:xfrm>
            <a:off x="539552" y="5013176"/>
            <a:ext cx="7152577" cy="936338"/>
            <a:chOff x="1302435" y="5284961"/>
            <a:chExt cx="6625547" cy="936338"/>
          </a:xfrm>
        </p:grpSpPr>
        <p:grpSp>
          <p:nvGrpSpPr>
            <p:cNvPr id="10" name="Group 36"/>
            <p:cNvGrpSpPr>
              <a:grpSpLocks/>
            </p:cNvGrpSpPr>
            <p:nvPr/>
          </p:nvGrpSpPr>
          <p:grpSpPr bwMode="auto">
            <a:xfrm>
              <a:off x="1331809" y="5284961"/>
              <a:ext cx="6596173" cy="936338"/>
              <a:chOff x="-608" y="2600"/>
              <a:chExt cx="4285" cy="526"/>
            </a:xfrm>
          </p:grpSpPr>
          <p:sp>
            <p:nvSpPr>
              <p:cNvPr id="36" name="Rectangle 17"/>
              <p:cNvSpPr>
                <a:spLocks noChangeArrowheads="1"/>
              </p:cNvSpPr>
              <p:nvPr/>
            </p:nvSpPr>
            <p:spPr bwMode="gray">
              <a:xfrm>
                <a:off x="-608" y="2600"/>
                <a:ext cx="3214" cy="526"/>
              </a:xfrm>
              <a:prstGeom prst="roundRect">
                <a:avLst/>
              </a:prstGeom>
              <a:ln>
                <a:headEnd/>
                <a:tailEnd/>
              </a:ln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endParaRPr lang="en-US" sz="14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9" name="Oval 20"/>
              <p:cNvSpPr>
                <a:spLocks noChangeArrowheads="1"/>
              </p:cNvSpPr>
              <p:nvPr/>
            </p:nvSpPr>
            <p:spPr bwMode="gray">
              <a:xfrm>
                <a:off x="2828" y="2600"/>
                <a:ext cx="849" cy="526"/>
              </a:xfrm>
              <a:prstGeom prst="ellipse">
                <a:avLst/>
              </a:prstGeom>
              <a:ln>
                <a:headEnd/>
                <a:tailEnd/>
              </a:ln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endParaRPr lang="en-US" sz="1400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41" name="TextBox 40"/>
            <p:cNvSpPr txBox="1"/>
            <p:nvPr/>
          </p:nvSpPr>
          <p:spPr>
            <a:xfrm>
              <a:off x="6738084" y="5411283"/>
              <a:ext cx="100705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a-IR" sz="3600" dirty="0" smtClean="0">
                  <a:solidFill>
                    <a:srgbClr val="6600FF"/>
                  </a:solidFill>
                  <a:cs typeface="B Titr" pitchFamily="2" charset="-78"/>
                </a:rPr>
                <a:t>ايتاليا</a:t>
              </a:r>
              <a:endParaRPr lang="en-US" sz="3600" dirty="0">
                <a:solidFill>
                  <a:srgbClr val="6600FF"/>
                </a:solidFill>
                <a:cs typeface="B Titr" pitchFamily="2" charset="-78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302435" y="5318294"/>
              <a:ext cx="496533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r" rtl="1"/>
              <a:r>
                <a:rPr lang="fa-IR" sz="1600" dirty="0" smtClean="0">
                  <a:solidFill>
                    <a:srgbClr val="6600FF"/>
                  </a:solidFill>
                  <a:cs typeface="B Titr" pitchFamily="2" charset="-78"/>
                </a:rPr>
                <a:t>مشاغل سنگين در اين كشور با توجه به ويژگي هاي اجتماعي و اقتصادي و خطرات محيط كار به ازاي هر سال اشتغال در مشاغل سخت و زيان آور</a:t>
              </a:r>
              <a:r>
                <a:rPr lang="fa-IR" sz="1600" b="1" dirty="0" smtClean="0">
                  <a:solidFill>
                    <a:srgbClr val="6600FF"/>
                  </a:solidFill>
                  <a:cs typeface="B Titr" pitchFamily="2" charset="-78"/>
                </a:rPr>
                <a:t>،</a:t>
              </a:r>
              <a:r>
                <a:rPr lang="fa-IR" sz="1600" dirty="0" smtClean="0">
                  <a:solidFill>
                    <a:srgbClr val="6600FF"/>
                  </a:solidFill>
                  <a:cs typeface="B Titr" pitchFamily="2" charset="-78"/>
                </a:rPr>
                <a:t> از دو ماه تقليل زمان بازنشستگي برخوردار خواهند شد</a:t>
              </a:r>
              <a:endParaRPr lang="en-US" sz="1600" dirty="0" smtClean="0">
                <a:solidFill>
                  <a:srgbClr val="6600FF"/>
                </a:solidFill>
                <a:latin typeface="Verdana"/>
                <a:cs typeface="B Titr" pitchFamily="2" charset="-78"/>
              </a:endParaRPr>
            </a:p>
          </p:txBody>
        </p:sp>
      </p:grpSp>
      <p:grpSp>
        <p:nvGrpSpPr>
          <p:cNvPr id="12" name="Group 50"/>
          <p:cNvGrpSpPr/>
          <p:nvPr/>
        </p:nvGrpSpPr>
        <p:grpSpPr>
          <a:xfrm>
            <a:off x="827584" y="3437964"/>
            <a:ext cx="7143800" cy="999148"/>
            <a:chOff x="295479" y="3555793"/>
            <a:chExt cx="7911184" cy="999148"/>
          </a:xfrm>
        </p:grpSpPr>
        <p:grpSp>
          <p:nvGrpSpPr>
            <p:cNvPr id="14" name="Group 48"/>
            <p:cNvGrpSpPr/>
            <p:nvPr/>
          </p:nvGrpSpPr>
          <p:grpSpPr>
            <a:xfrm>
              <a:off x="295479" y="3573017"/>
              <a:ext cx="7911184" cy="981924"/>
              <a:chOff x="295479" y="3573017"/>
              <a:chExt cx="7911184" cy="981924"/>
            </a:xfrm>
          </p:grpSpPr>
          <p:sp>
            <p:nvSpPr>
              <p:cNvPr id="28" name="Rectangle 24"/>
              <p:cNvSpPr>
                <a:spLocks noChangeArrowheads="1"/>
              </p:cNvSpPr>
              <p:nvPr/>
            </p:nvSpPr>
            <p:spPr bwMode="gray">
              <a:xfrm>
                <a:off x="295479" y="3573017"/>
                <a:ext cx="6306881" cy="981924"/>
              </a:xfrm>
              <a:prstGeom prst="roundRect">
                <a:avLst/>
              </a:pr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31" name="Oval 27"/>
              <p:cNvSpPr>
                <a:spLocks noChangeArrowheads="1"/>
              </p:cNvSpPr>
              <p:nvPr/>
            </p:nvSpPr>
            <p:spPr bwMode="gray">
              <a:xfrm>
                <a:off x="6805134" y="3587516"/>
                <a:ext cx="1401529" cy="967425"/>
              </a:xfrm>
              <a:prstGeom prst="ellipse">
                <a:avLst/>
              </a:pr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7035696" y="3861048"/>
                <a:ext cx="106547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a-IR" sz="2800" dirty="0" smtClean="0">
                    <a:solidFill>
                      <a:srgbClr val="C00000"/>
                    </a:solidFill>
                    <a:latin typeface="2  Titr"/>
                    <a:cs typeface="B Titr" pitchFamily="2" charset="-78"/>
                  </a:rPr>
                  <a:t>اسپانيا</a:t>
                </a:r>
                <a:endParaRPr lang="en-US" sz="2800" dirty="0">
                  <a:solidFill>
                    <a:srgbClr val="C00000"/>
                  </a:solidFill>
                  <a:latin typeface="2  Titr"/>
                  <a:cs typeface="B Titr" pitchFamily="2" charset="-78"/>
                </a:endParaRPr>
              </a:p>
            </p:txBody>
          </p:sp>
        </p:grpSp>
        <p:sp>
          <p:nvSpPr>
            <p:cNvPr id="50" name="Content Placeholder 2"/>
            <p:cNvSpPr txBox="1">
              <a:spLocks/>
            </p:cNvSpPr>
            <p:nvPr/>
          </p:nvSpPr>
          <p:spPr>
            <a:xfrm>
              <a:off x="611926" y="3555793"/>
              <a:ext cx="6000792" cy="783124"/>
            </a:xfrm>
            <a:prstGeom prst="rect">
              <a:avLst/>
            </a:prstGeom>
          </p:spPr>
          <p:txBody>
            <a:bodyPr vert="horz">
              <a:noAutofit/>
            </a:bodyPr>
            <a:lstStyle>
              <a:lvl1pPr marL="411480" indent="-342900" algn="l" rtl="0" eaLnBrk="1" latinLnBrk="0" hangingPunct="1">
                <a:spcBef>
                  <a:spcPts val="700"/>
                </a:spcBef>
                <a:buClr>
                  <a:schemeClr val="tx2"/>
                </a:buClr>
                <a:buSzPct val="95000"/>
                <a:buFont typeface="Wingdings"/>
                <a:buChar char=""/>
                <a:defRPr kumimoji="0" sz="3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0664" indent="-28575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/>
                <a:buChar char="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96696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 2"/>
                <a:buChar char=""/>
                <a:defRPr kumimoji="0"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261872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3"/>
                <a:buChar char=""/>
                <a:defRPr kumimoji="0" sz="2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481328" indent="-210312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2"/>
                <a:buChar char="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09928" indent="-210312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2"/>
                <a:buChar char=""/>
                <a:defRPr kumimoji="0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901952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093976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286000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  <a:extLst/>
            </a:lstStyle>
            <a:p>
              <a:pPr lvl="0" algn="ctr" rtl="1">
                <a:lnSpc>
                  <a:spcPct val="150000"/>
                </a:lnSpc>
              </a:pPr>
              <a:r>
                <a:rPr lang="fa-IR" sz="1800" dirty="0" smtClean="0">
                  <a:solidFill>
                    <a:srgbClr val="C00000"/>
                  </a:solidFill>
                  <a:cs typeface="B Titr" pitchFamily="2" charset="-78"/>
                </a:rPr>
                <a:t>براي برخي از مشاغل سنگين ضريبي اختصاص يافته است كه توسط آن ضريب</a:t>
              </a:r>
              <a:r>
                <a:rPr lang="fa-IR" sz="1800" b="1" dirty="0" smtClean="0">
                  <a:solidFill>
                    <a:srgbClr val="C00000"/>
                  </a:solidFill>
                  <a:cs typeface="B Titr" pitchFamily="2" charset="-78"/>
                </a:rPr>
                <a:t>، سن بازنشستگي در آن شغل تعيين مي شود</a:t>
              </a:r>
              <a:r>
                <a:rPr lang="fa-IR" sz="1800" dirty="0" smtClean="0">
                  <a:solidFill>
                    <a:srgbClr val="C00000"/>
                  </a:solidFill>
                  <a:latin typeface="Verdana"/>
                  <a:cs typeface="B Titr" pitchFamily="2" charset="-78"/>
                </a:rPr>
                <a:t>.</a:t>
              </a:r>
              <a:endParaRPr lang="en-US" sz="1800" dirty="0" smtClean="0">
                <a:solidFill>
                  <a:srgbClr val="C00000"/>
                </a:solidFill>
                <a:latin typeface="Verdana"/>
                <a:cs typeface="B Titr" pitchFamily="2" charset="-78"/>
              </a:endParaRPr>
            </a:p>
          </p:txBody>
        </p:sp>
      </p:grpSp>
      <p:pic>
        <p:nvPicPr>
          <p:cNvPr id="38" name="Picture 2" descr="D:\markaz\safety\عکس و پوستر ايمني\عکس ايمني\159_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704" y="639362"/>
            <a:ext cx="1325023" cy="115012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4255002" y="6467142"/>
            <a:ext cx="609219" cy="346234"/>
          </a:xfrm>
          <a:prstGeom prst="ellipse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fa-IR" sz="1000" b="1" dirty="0" smtClean="0">
                <a:solidFill>
                  <a:srgbClr val="800000"/>
                </a:solidFill>
                <a:latin typeface="Titr" pitchFamily="2" charset="-78"/>
                <a:cs typeface="B Nazanin" pitchFamily="2" charset="-78"/>
              </a:rPr>
              <a:t>7</a:t>
            </a:r>
            <a:endParaRPr lang="fa-IR" sz="1000" b="1" dirty="0">
              <a:solidFill>
                <a:srgbClr val="800000"/>
              </a:solidFill>
              <a:latin typeface="Titr" pitchFamily="2" charset="-78"/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622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 descr="C:\Users\omid\Desktop\kadr ba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571604" y="785794"/>
            <a:ext cx="6595666" cy="830936"/>
          </a:xfrm>
          <a:prstGeom prst="rect">
            <a:avLst/>
          </a:prstGeom>
          <a:noFill/>
        </p:spPr>
        <p:txBody>
          <a:bodyPr wrap="square" lIns="91374" tIns="45690" rIns="91374" bIns="45690" rtlCol="0">
            <a:spAutoFit/>
          </a:bodyPr>
          <a:lstStyle/>
          <a:p>
            <a:pPr defTabSz="913740" rtl="1" fontAlgn="auto">
              <a:spcBef>
                <a:spcPts val="0"/>
              </a:spcBef>
              <a:spcAft>
                <a:spcPts val="0"/>
              </a:spcAft>
            </a:pPr>
            <a:r>
              <a:rPr lang="fa-IR" sz="4800" dirty="0" smtClean="0">
                <a:solidFill>
                  <a:srgbClr val="800000"/>
                </a:solidFill>
                <a:latin typeface="IranNastaliq" pitchFamily="18" charset="0"/>
                <a:cs typeface="IranNastaliq" pitchFamily="18" charset="0"/>
              </a:rPr>
              <a:t>سخت وزیان آوری در برخی کشورهای جهان</a:t>
            </a:r>
            <a:endParaRPr lang="en-US" sz="4800" dirty="0">
              <a:solidFill>
                <a:srgbClr val="800000"/>
              </a:solidFill>
              <a:latin typeface="IranNastaliq" pitchFamily="18" charset="0"/>
              <a:cs typeface="IranNastaliq" pitchFamily="18" charset="0"/>
            </a:endParaRPr>
          </a:p>
        </p:txBody>
      </p:sp>
      <p:grpSp>
        <p:nvGrpSpPr>
          <p:cNvPr id="2" name="Group 42"/>
          <p:cNvGrpSpPr/>
          <p:nvPr/>
        </p:nvGrpSpPr>
        <p:grpSpPr>
          <a:xfrm>
            <a:off x="1115616" y="1844824"/>
            <a:ext cx="7351383" cy="1019986"/>
            <a:chOff x="1583997" y="1230698"/>
            <a:chExt cx="6917093" cy="1019986"/>
          </a:xfrm>
        </p:grpSpPr>
        <p:sp>
          <p:nvSpPr>
            <p:cNvPr id="13" name="Rectangle 24"/>
            <p:cNvSpPr>
              <a:spLocks noChangeArrowheads="1"/>
            </p:cNvSpPr>
            <p:nvPr/>
          </p:nvSpPr>
          <p:spPr bwMode="gray">
            <a:xfrm>
              <a:off x="1619673" y="1296119"/>
              <a:ext cx="5490356" cy="954565"/>
            </a:xfrm>
            <a:prstGeom prst="roundRect">
              <a:avLst/>
            </a:prstGeom>
            <a:gradFill rotWithShape="1">
              <a:gsLst>
                <a:gs pos="0">
                  <a:srgbClr val="C0C0C0"/>
                </a:gs>
                <a:gs pos="100000">
                  <a:schemeClr val="accent2"/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16" name="Oval 27"/>
            <p:cNvSpPr>
              <a:spLocks noChangeArrowheads="1"/>
            </p:cNvSpPr>
            <p:nvPr/>
          </p:nvSpPr>
          <p:spPr bwMode="gray">
            <a:xfrm>
              <a:off x="7257477" y="1268760"/>
              <a:ext cx="1233233" cy="879297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1400" dirty="0">
                <a:solidFill>
                  <a:srgbClr val="FF9966"/>
                </a:solidFill>
              </a:endParaRPr>
            </a:p>
          </p:txBody>
        </p:sp>
        <p:sp>
          <p:nvSpPr>
            <p:cNvPr id="18" name="Content Placeholder 2"/>
            <p:cNvSpPr txBox="1">
              <a:spLocks/>
            </p:cNvSpPr>
            <p:nvPr/>
          </p:nvSpPr>
          <p:spPr>
            <a:xfrm>
              <a:off x="1583997" y="1230698"/>
              <a:ext cx="5595534" cy="1000132"/>
            </a:xfrm>
            <a:prstGeom prst="rect">
              <a:avLst/>
            </a:prstGeom>
          </p:spPr>
          <p:txBody>
            <a:bodyPr vert="horz">
              <a:noAutofit/>
            </a:bodyPr>
            <a:lstStyle>
              <a:lvl1pPr marL="411480" indent="-342900" algn="l" rtl="0" eaLnBrk="1" latinLnBrk="0" hangingPunct="1">
                <a:spcBef>
                  <a:spcPts val="700"/>
                </a:spcBef>
                <a:buClr>
                  <a:schemeClr val="tx2"/>
                </a:buClr>
                <a:buSzPct val="95000"/>
                <a:buFont typeface="Wingdings"/>
                <a:buChar char=""/>
                <a:defRPr kumimoji="0" sz="3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0664" indent="-28575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/>
                <a:buChar char="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96696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 2"/>
                <a:buChar char=""/>
                <a:defRPr kumimoji="0"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261872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3"/>
                <a:buChar char=""/>
                <a:defRPr kumimoji="0" sz="2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481328" indent="-210312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2"/>
                <a:buChar char="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09928" indent="-210312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2"/>
                <a:buChar char=""/>
                <a:defRPr kumimoji="0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901952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093976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286000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  <a:extLst/>
            </a:lstStyle>
            <a:p>
              <a:pPr marL="68580" indent="0" algn="justLow" rtl="1" fontAlgn="auto">
                <a:lnSpc>
                  <a:spcPct val="150000"/>
                </a:lnSpc>
                <a:spcAft>
                  <a:spcPts val="0"/>
                </a:spcAft>
                <a:buClr>
                  <a:srgbClr val="2CA9D0"/>
                </a:buClr>
                <a:buNone/>
              </a:pPr>
              <a:r>
                <a:rPr lang="fa-IR" sz="1400" dirty="0" smtClean="0">
                  <a:cs typeface="B Titr" pitchFamily="2" charset="-78"/>
                </a:rPr>
                <a:t>بازنشستگي پيش از موعد در اين كشور براي مردان و زنان متفاوت محاسبه مي شود و براي كليه كاركناني كه در معرض فشار زياد كار مي كنند براي شش سال اول</a:t>
              </a:r>
              <a:r>
                <a:rPr lang="fa-IR" sz="1400" b="1" dirty="0" smtClean="0">
                  <a:cs typeface="B Titr" pitchFamily="2" charset="-78"/>
                </a:rPr>
                <a:t>، دو سال و براي هر سه سال بعد از آن، يك سال بازنشستگي پيش از موعد منظور شده است</a:t>
              </a:r>
              <a:endParaRPr lang="fa-IR" sz="1800" dirty="0" smtClean="0">
                <a:latin typeface="Verdana"/>
                <a:cs typeface="B Titr" pitchFamily="2" charset="-78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245618" y="1437530"/>
              <a:ext cx="12554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a-IR" sz="2400" dirty="0" smtClean="0">
                  <a:cs typeface="B Titr" pitchFamily="2" charset="-78"/>
                </a:rPr>
                <a:t>مجارستان</a:t>
              </a:r>
              <a:endParaRPr lang="en-US" sz="2400" dirty="0">
                <a:cs typeface="B Titr" pitchFamily="2" charset="-78"/>
              </a:endParaRPr>
            </a:p>
          </p:txBody>
        </p:sp>
      </p:grpSp>
      <p:grpSp>
        <p:nvGrpSpPr>
          <p:cNvPr id="3" name="Group 43"/>
          <p:cNvGrpSpPr/>
          <p:nvPr/>
        </p:nvGrpSpPr>
        <p:grpSpPr>
          <a:xfrm>
            <a:off x="971600" y="3284984"/>
            <a:ext cx="7211028" cy="918647"/>
            <a:chOff x="1075552" y="2420085"/>
            <a:chExt cx="7211028" cy="918647"/>
          </a:xfrm>
        </p:grpSpPr>
        <p:sp>
          <p:nvSpPr>
            <p:cNvPr id="20" name="Rectangle 17"/>
            <p:cNvSpPr>
              <a:spLocks noChangeArrowheads="1"/>
            </p:cNvSpPr>
            <p:nvPr/>
          </p:nvSpPr>
          <p:spPr bwMode="gray">
            <a:xfrm>
              <a:off x="1187624" y="2468751"/>
              <a:ext cx="5544616" cy="808169"/>
            </a:xfrm>
            <a:prstGeom prst="roundRect">
              <a:avLst/>
            </a:prstGeom>
            <a:gradFill rotWithShape="1">
              <a:gsLst>
                <a:gs pos="0">
                  <a:srgbClr val="C0C0C0"/>
                </a:gs>
                <a:gs pos="100000">
                  <a:schemeClr val="hlink"/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23" name="Oval 20"/>
            <p:cNvSpPr>
              <a:spLocks noChangeArrowheads="1"/>
            </p:cNvSpPr>
            <p:nvPr/>
          </p:nvSpPr>
          <p:spPr bwMode="gray">
            <a:xfrm>
              <a:off x="6989688" y="2420085"/>
              <a:ext cx="1296892" cy="918647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2431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084082" y="2579259"/>
              <a:ext cx="105990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a-IR" sz="2800" dirty="0" smtClean="0">
                  <a:latin typeface="Verdana"/>
                  <a:cs typeface="B Titr" pitchFamily="2" charset="-78"/>
                </a:rPr>
                <a:t>لهستان</a:t>
              </a:r>
              <a:endParaRPr lang="en-US" sz="2800" dirty="0"/>
            </a:p>
          </p:txBody>
        </p:sp>
        <p:sp>
          <p:nvSpPr>
            <p:cNvPr id="26" name="Content Placeholder 2"/>
            <p:cNvSpPr txBox="1">
              <a:spLocks/>
            </p:cNvSpPr>
            <p:nvPr/>
          </p:nvSpPr>
          <p:spPr>
            <a:xfrm>
              <a:off x="1075552" y="2579259"/>
              <a:ext cx="5656688" cy="754583"/>
            </a:xfrm>
            <a:prstGeom prst="rect">
              <a:avLst/>
            </a:prstGeom>
          </p:spPr>
          <p:txBody>
            <a:bodyPr vert="horz">
              <a:normAutofit/>
            </a:bodyPr>
            <a:lstStyle>
              <a:lvl1pPr marL="411480" indent="-342900" algn="l" rtl="0" eaLnBrk="1" latinLnBrk="0" hangingPunct="1">
                <a:spcBef>
                  <a:spcPts val="700"/>
                </a:spcBef>
                <a:buClr>
                  <a:schemeClr val="tx2"/>
                </a:buClr>
                <a:buSzPct val="95000"/>
                <a:buFont typeface="Wingdings"/>
                <a:buChar char=""/>
                <a:defRPr kumimoji="0" sz="3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0664" indent="-28575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/>
                <a:buChar char="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96696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 2"/>
                <a:buChar char=""/>
                <a:defRPr kumimoji="0"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261872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3"/>
                <a:buChar char=""/>
                <a:defRPr kumimoji="0" sz="2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481328" indent="-210312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2"/>
                <a:buChar char="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09928" indent="-210312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2"/>
                <a:buChar char=""/>
                <a:defRPr kumimoji="0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901952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093976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286000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  <a:extLst/>
            </a:lstStyle>
            <a:p>
              <a:pPr marL="68580" indent="0" algn="justLow" rtl="1" fontAlgn="auto">
                <a:spcAft>
                  <a:spcPts val="0"/>
                </a:spcAft>
                <a:buClr>
                  <a:srgbClr val="2CA9D0"/>
                </a:buClr>
                <a:buNone/>
              </a:pPr>
              <a:r>
                <a:rPr lang="fa-IR" sz="1600" dirty="0" smtClean="0">
                  <a:solidFill>
                    <a:srgbClr val="800000"/>
                  </a:solidFill>
                  <a:latin typeface="Verdana"/>
                  <a:cs typeface="B Titr" pitchFamily="2" charset="-78"/>
                </a:rPr>
                <a:t>میزان کالری مصرفی در هنگام کار یک پارامتر مهم در طبقه بندی </a:t>
              </a:r>
            </a:p>
            <a:p>
              <a:pPr marL="68580" indent="0" algn="justLow" rtl="1" fontAlgn="auto">
                <a:spcAft>
                  <a:spcPts val="0"/>
                </a:spcAft>
                <a:buClr>
                  <a:srgbClr val="2CA9D0"/>
                </a:buClr>
                <a:buNone/>
              </a:pPr>
              <a:r>
                <a:rPr lang="fa-IR" sz="1600" dirty="0" smtClean="0">
                  <a:solidFill>
                    <a:srgbClr val="800000"/>
                  </a:solidFill>
                  <a:latin typeface="Verdana"/>
                  <a:cs typeface="B Titr" pitchFamily="2" charset="-78"/>
                </a:rPr>
                <a:t>چهارگروه سنگین ، نیمه سنگین ، متوسط و سبک می باشد.</a:t>
              </a:r>
              <a:r>
                <a:rPr lang="en-US" sz="1600" dirty="0" smtClean="0">
                  <a:solidFill>
                    <a:srgbClr val="800000"/>
                  </a:solidFill>
                  <a:latin typeface="Verdana"/>
                  <a:cs typeface="B Titr" pitchFamily="2" charset="-78"/>
                </a:rPr>
                <a:t> </a:t>
              </a:r>
              <a:endParaRPr lang="fa-IR" sz="1600" dirty="0" smtClean="0">
                <a:solidFill>
                  <a:srgbClr val="800000"/>
                </a:solidFill>
                <a:latin typeface="Verdana"/>
                <a:cs typeface="B Titr" pitchFamily="2" charset="-78"/>
              </a:endParaRPr>
            </a:p>
          </p:txBody>
        </p:sp>
      </p:grpSp>
      <p:grpSp>
        <p:nvGrpSpPr>
          <p:cNvPr id="7" name="Group 50"/>
          <p:cNvGrpSpPr/>
          <p:nvPr/>
        </p:nvGrpSpPr>
        <p:grpSpPr>
          <a:xfrm>
            <a:off x="755576" y="4797152"/>
            <a:ext cx="7143800" cy="981924"/>
            <a:chOff x="295479" y="3573017"/>
            <a:chExt cx="7911184" cy="981924"/>
          </a:xfrm>
        </p:grpSpPr>
        <p:grpSp>
          <p:nvGrpSpPr>
            <p:cNvPr id="8" name="Group 48"/>
            <p:cNvGrpSpPr/>
            <p:nvPr/>
          </p:nvGrpSpPr>
          <p:grpSpPr>
            <a:xfrm>
              <a:off x="295479" y="3573017"/>
              <a:ext cx="7911184" cy="981924"/>
              <a:chOff x="295479" y="3573017"/>
              <a:chExt cx="7911184" cy="981924"/>
            </a:xfrm>
          </p:grpSpPr>
          <p:sp>
            <p:nvSpPr>
              <p:cNvPr id="28" name="Rectangle 24"/>
              <p:cNvSpPr>
                <a:spLocks noChangeArrowheads="1"/>
              </p:cNvSpPr>
              <p:nvPr/>
            </p:nvSpPr>
            <p:spPr bwMode="gray">
              <a:xfrm>
                <a:off x="295479" y="3573017"/>
                <a:ext cx="6306881" cy="981924"/>
              </a:xfrm>
              <a:prstGeom prst="roundRect">
                <a:avLst/>
              </a:pr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31" name="Oval 27"/>
              <p:cNvSpPr>
                <a:spLocks noChangeArrowheads="1"/>
              </p:cNvSpPr>
              <p:nvPr/>
            </p:nvSpPr>
            <p:spPr bwMode="gray">
              <a:xfrm>
                <a:off x="6805134" y="3587516"/>
                <a:ext cx="1401529" cy="967425"/>
              </a:xfrm>
              <a:prstGeom prst="ellipse">
                <a:avLst/>
              </a:pr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7035695" y="3861048"/>
                <a:ext cx="96532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a-IR" sz="2800" dirty="0" smtClean="0">
                    <a:solidFill>
                      <a:schemeClr val="tx2">
                        <a:lumMod val="25000"/>
                      </a:schemeClr>
                    </a:solidFill>
                    <a:latin typeface="Verdana"/>
                    <a:cs typeface="B Titr" pitchFamily="2" charset="-78"/>
                  </a:rPr>
                  <a:t>امریکا</a:t>
                </a:r>
                <a:endParaRPr lang="en-US" sz="2800" dirty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50" name="Content Placeholder 2"/>
            <p:cNvSpPr txBox="1">
              <a:spLocks/>
            </p:cNvSpPr>
            <p:nvPr/>
          </p:nvSpPr>
          <p:spPr>
            <a:xfrm>
              <a:off x="357158" y="3771816"/>
              <a:ext cx="6000792" cy="783124"/>
            </a:xfrm>
            <a:prstGeom prst="rect">
              <a:avLst/>
            </a:prstGeom>
          </p:spPr>
          <p:txBody>
            <a:bodyPr vert="horz">
              <a:noAutofit/>
            </a:bodyPr>
            <a:lstStyle>
              <a:lvl1pPr marL="411480" indent="-342900" algn="l" rtl="0" eaLnBrk="1" latinLnBrk="0" hangingPunct="1">
                <a:spcBef>
                  <a:spcPts val="700"/>
                </a:spcBef>
                <a:buClr>
                  <a:schemeClr val="tx2"/>
                </a:buClr>
                <a:buSzPct val="95000"/>
                <a:buFont typeface="Wingdings"/>
                <a:buChar char=""/>
                <a:defRPr kumimoji="0" sz="3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0664" indent="-28575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/>
                <a:buChar char="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96696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 2"/>
                <a:buChar char=""/>
                <a:defRPr kumimoji="0"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261872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3"/>
                <a:buChar char=""/>
                <a:defRPr kumimoji="0" sz="2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481328" indent="-210312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2"/>
                <a:buChar char="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09928" indent="-210312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2"/>
                <a:buChar char=""/>
                <a:defRPr kumimoji="0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901952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093976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286000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  <a:extLst/>
            </a:lstStyle>
            <a:p>
              <a:pPr lvl="0" algn="ctr" rtl="1"/>
              <a:r>
                <a:rPr lang="fa-IR" sz="1800" dirty="0" smtClean="0">
                  <a:solidFill>
                    <a:srgbClr val="6600FF"/>
                  </a:solidFill>
                  <a:latin typeface="Verdana"/>
                  <a:cs typeface="B Titr" pitchFamily="2" charset="-78"/>
                </a:rPr>
                <a:t>تقسیم بندی مشاغل تحت عناوین دیگری مانند کار خطرناک، ریسک شغلی و کار زیان آور انجام گرفته است .</a:t>
              </a:r>
              <a:endParaRPr lang="en-US" sz="1800" dirty="0" smtClean="0">
                <a:solidFill>
                  <a:srgbClr val="6600FF"/>
                </a:solidFill>
                <a:latin typeface="Verdana"/>
                <a:cs typeface="B Titr" pitchFamily="2" charset="-78"/>
              </a:endParaRPr>
            </a:p>
          </p:txBody>
        </p:sp>
      </p:grpSp>
      <p:pic>
        <p:nvPicPr>
          <p:cNvPr id="38" name="Picture 2" descr="D:\markaz\safety\عکس و پوستر ايمني\عکس ايمني\159_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704" y="639362"/>
            <a:ext cx="1325023" cy="115012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4303108" y="6467142"/>
            <a:ext cx="537781" cy="346234"/>
          </a:xfrm>
          <a:prstGeom prst="ellipse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fa-IR" sz="1000" b="1" dirty="0" smtClean="0">
                <a:solidFill>
                  <a:srgbClr val="800000"/>
                </a:solidFill>
                <a:latin typeface="Titr" pitchFamily="2" charset="-78"/>
                <a:cs typeface="B Nazanin" pitchFamily="2" charset="-78"/>
              </a:rPr>
              <a:t>8</a:t>
            </a:r>
            <a:endParaRPr lang="fa-IR" sz="1000" b="1" dirty="0">
              <a:solidFill>
                <a:srgbClr val="800000"/>
              </a:solidFill>
              <a:latin typeface="Titr" pitchFamily="2" charset="-78"/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622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 descr="C:\Users\omid\Desktop\kadr ba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703802" y="764704"/>
            <a:ext cx="7772400" cy="508000"/>
          </a:xfrm>
        </p:spPr>
        <p:txBody>
          <a:bodyPr/>
          <a:lstStyle/>
          <a:p>
            <a:pPr algn="ctr" rtl="1"/>
            <a:r>
              <a:rPr lang="fa-IR" sz="2800" b="0" dirty="0" smtClean="0">
                <a:solidFill>
                  <a:srgbClr val="FF0000"/>
                </a:solidFill>
                <a:cs typeface="B Titr" pitchFamily="2" charset="-78"/>
              </a:rPr>
              <a:t>قوانین سخت وزیان </a:t>
            </a:r>
            <a:r>
              <a:rPr lang="fa-IR" sz="2800" dirty="0" smtClean="0">
                <a:solidFill>
                  <a:srgbClr val="FF0000"/>
                </a:solidFill>
                <a:cs typeface="B Titr" pitchFamily="2" charset="-78"/>
              </a:rPr>
              <a:t>آور در کشور ایران</a:t>
            </a:r>
            <a:endParaRPr lang="en-US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2055822" y="1740890"/>
            <a:ext cx="4736298" cy="3886490"/>
            <a:chOff x="2055822" y="1740890"/>
            <a:chExt cx="4736298" cy="3886490"/>
          </a:xfrm>
        </p:grpSpPr>
        <p:sp>
          <p:nvSpPr>
            <p:cNvPr id="82951" name="AutoShape 7"/>
            <p:cNvSpPr>
              <a:spLocks noChangeArrowheads="1"/>
            </p:cNvSpPr>
            <p:nvPr/>
          </p:nvSpPr>
          <p:spPr bwMode="gray">
            <a:xfrm>
              <a:off x="5245106" y="3586169"/>
              <a:ext cx="792163" cy="288925"/>
            </a:xfrm>
            <a:prstGeom prst="rightArrow">
              <a:avLst>
                <a:gd name="adj1" fmla="val 35167"/>
                <a:gd name="adj2" fmla="val 111029"/>
              </a:avLst>
            </a:prstGeom>
            <a:gradFill rotWithShape="1">
              <a:gsLst>
                <a:gs pos="417">
                  <a:schemeClr val="bg1"/>
                </a:gs>
                <a:gs pos="53000">
                  <a:srgbClr val="800000"/>
                </a:gs>
                <a:gs pos="100000">
                  <a:srgbClr val="FF9966"/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lIns="91374" tIns="45690" rIns="91374" bIns="45690" anchor="ctr"/>
            <a:lstStyle/>
            <a:p>
              <a:pPr defTabSz="913740"/>
              <a:endParaRPr lang="en-US">
                <a:solidFill>
                  <a:srgbClr val="FFFFFF"/>
                </a:solidFill>
                <a:latin typeface="Arial"/>
              </a:endParaRPr>
            </a:p>
          </p:txBody>
        </p:sp>
        <p:grpSp>
          <p:nvGrpSpPr>
            <p:cNvPr id="3" name="Group 7"/>
            <p:cNvGrpSpPr/>
            <p:nvPr/>
          </p:nvGrpSpPr>
          <p:grpSpPr>
            <a:xfrm>
              <a:off x="2055822" y="1740890"/>
              <a:ext cx="4736298" cy="3886490"/>
              <a:chOff x="2055822" y="1740890"/>
              <a:chExt cx="4736298" cy="3886490"/>
            </a:xfrm>
          </p:grpSpPr>
          <p:sp>
            <p:nvSpPr>
              <p:cNvPr id="82947" name="AutoShape 3"/>
              <p:cNvSpPr>
                <a:spLocks noChangeArrowheads="1"/>
              </p:cNvSpPr>
              <p:nvPr/>
            </p:nvSpPr>
            <p:spPr bwMode="gray">
              <a:xfrm rot="39573186">
                <a:off x="4666459" y="2458250"/>
                <a:ext cx="792163" cy="288925"/>
              </a:xfrm>
              <a:prstGeom prst="rightArrow">
                <a:avLst>
                  <a:gd name="adj1" fmla="val 35167"/>
                  <a:gd name="adj2" fmla="val 111029"/>
                </a:avLst>
              </a:prstGeom>
              <a:gradFill rotWithShape="1">
                <a:gsLst>
                  <a:gs pos="417">
                    <a:schemeClr val="bg1"/>
                  </a:gs>
                  <a:gs pos="53000">
                    <a:srgbClr val="800000"/>
                  </a:gs>
                  <a:gs pos="100000">
                    <a:srgbClr val="FF9966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 wrap="none" lIns="91374" tIns="45690" rIns="91374" bIns="45690" anchor="ctr"/>
              <a:lstStyle/>
              <a:p>
                <a:pPr defTabSz="913740"/>
                <a:endParaRPr lang="en-US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82948" name="AutoShape 4"/>
              <p:cNvSpPr>
                <a:spLocks noChangeArrowheads="1"/>
              </p:cNvSpPr>
              <p:nvPr/>
            </p:nvSpPr>
            <p:spPr bwMode="gray">
              <a:xfrm rot="3465783">
                <a:off x="4666457" y="4622012"/>
                <a:ext cx="792162" cy="288925"/>
              </a:xfrm>
              <a:prstGeom prst="rightArrow">
                <a:avLst>
                  <a:gd name="adj1" fmla="val 35167"/>
                  <a:gd name="adj2" fmla="val 111028"/>
                </a:avLst>
              </a:prstGeom>
              <a:gradFill rotWithShape="1">
                <a:gsLst>
                  <a:gs pos="417">
                    <a:schemeClr val="bg1"/>
                  </a:gs>
                  <a:gs pos="53000">
                    <a:srgbClr val="800000"/>
                  </a:gs>
                  <a:gs pos="100000">
                    <a:srgbClr val="FF9966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 wrap="none" lIns="91374" tIns="45690" rIns="91374" bIns="45690" anchor="ctr"/>
              <a:lstStyle/>
              <a:p>
                <a:pPr defTabSz="913740"/>
                <a:endParaRPr lang="en-US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82949" name="AutoShape 5"/>
              <p:cNvSpPr>
                <a:spLocks noChangeArrowheads="1"/>
              </p:cNvSpPr>
              <p:nvPr/>
            </p:nvSpPr>
            <p:spPr bwMode="gray">
              <a:xfrm rot="35969022">
                <a:off x="3447259" y="2534450"/>
                <a:ext cx="792163" cy="288925"/>
              </a:xfrm>
              <a:prstGeom prst="rightArrow">
                <a:avLst>
                  <a:gd name="adj1" fmla="val 35167"/>
                  <a:gd name="adj2" fmla="val 111029"/>
                </a:avLst>
              </a:prstGeom>
              <a:gradFill rotWithShape="1">
                <a:gsLst>
                  <a:gs pos="417">
                    <a:schemeClr val="bg1"/>
                  </a:gs>
                  <a:gs pos="53000">
                    <a:srgbClr val="800000"/>
                  </a:gs>
                  <a:gs pos="100000">
                    <a:srgbClr val="FF9966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 wrap="none" lIns="91374" tIns="45690" rIns="91374" bIns="45690" anchor="ctr"/>
              <a:lstStyle/>
              <a:p>
                <a:pPr defTabSz="913740"/>
                <a:endParaRPr lang="en-US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82950" name="AutoShape 6"/>
              <p:cNvSpPr>
                <a:spLocks noChangeArrowheads="1"/>
              </p:cNvSpPr>
              <p:nvPr/>
            </p:nvSpPr>
            <p:spPr bwMode="gray">
              <a:xfrm rot="7535209">
                <a:off x="3409159" y="4588675"/>
                <a:ext cx="792163" cy="288925"/>
              </a:xfrm>
              <a:prstGeom prst="rightArrow">
                <a:avLst>
                  <a:gd name="adj1" fmla="val 35167"/>
                  <a:gd name="adj2" fmla="val 111029"/>
                </a:avLst>
              </a:prstGeom>
              <a:gradFill rotWithShape="1">
                <a:gsLst>
                  <a:gs pos="417">
                    <a:schemeClr val="bg1"/>
                  </a:gs>
                  <a:gs pos="53000">
                    <a:srgbClr val="800000"/>
                  </a:gs>
                  <a:gs pos="100000">
                    <a:srgbClr val="FF9966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 wrap="none" lIns="91374" tIns="45690" rIns="91374" bIns="45690" anchor="ctr"/>
              <a:lstStyle/>
              <a:p>
                <a:pPr defTabSz="913740"/>
                <a:endParaRPr lang="en-US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82952" name="AutoShape 8"/>
              <p:cNvSpPr>
                <a:spLocks noChangeArrowheads="1"/>
              </p:cNvSpPr>
              <p:nvPr/>
            </p:nvSpPr>
            <p:spPr bwMode="gray">
              <a:xfrm rot="-10800000">
                <a:off x="2835275" y="3579819"/>
                <a:ext cx="863600" cy="288925"/>
              </a:xfrm>
              <a:prstGeom prst="rightArrow">
                <a:avLst>
                  <a:gd name="adj1" fmla="val 35167"/>
                  <a:gd name="adj2" fmla="val 121041"/>
                </a:avLst>
              </a:prstGeom>
              <a:gradFill rotWithShape="1">
                <a:gsLst>
                  <a:gs pos="417">
                    <a:schemeClr val="bg1"/>
                  </a:gs>
                  <a:gs pos="53000">
                    <a:srgbClr val="800000"/>
                  </a:gs>
                  <a:gs pos="100000">
                    <a:srgbClr val="FF9966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 wrap="none" lIns="91374" tIns="45690" rIns="91374" bIns="45690" anchor="ctr"/>
              <a:lstStyle/>
              <a:p>
                <a:pPr defTabSz="913740"/>
                <a:endParaRPr lang="en-US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82953" name="Oval 9"/>
              <p:cNvSpPr>
                <a:spLocks noChangeArrowheads="1"/>
              </p:cNvSpPr>
              <p:nvPr/>
            </p:nvSpPr>
            <p:spPr bwMode="gray">
              <a:xfrm>
                <a:off x="2581281" y="3430512"/>
                <a:ext cx="3743325" cy="519265"/>
              </a:xfrm>
              <a:prstGeom prst="ellipse">
                <a:avLst/>
              </a:prstGeom>
              <a:noFill/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lIns="91374" tIns="45690" rIns="91374" bIns="45690" anchor="ctr">
                <a:spAutoFit/>
              </a:bodyPr>
              <a:lstStyle/>
              <a:p>
                <a:pPr defTabSz="913740"/>
                <a:endParaRPr lang="en-US" smtClean="0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82955" name="Oval 11"/>
              <p:cNvSpPr>
                <a:spLocks noChangeArrowheads="1"/>
              </p:cNvSpPr>
              <p:nvPr/>
            </p:nvSpPr>
            <p:spPr bwMode="gray">
              <a:xfrm>
                <a:off x="3217533" y="1760079"/>
                <a:ext cx="525459" cy="535982"/>
              </a:xfrm>
              <a:prstGeom prst="ellipse">
                <a:avLst/>
              </a:prstGeom>
              <a:gradFill rotWithShape="1">
                <a:gsLst>
                  <a:gs pos="0">
                    <a:srgbClr val="FFC000"/>
                  </a:gs>
                  <a:gs pos="100000">
                    <a:srgbClr val="9E060A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defTabSz="913740"/>
                <a:endParaRPr lang="en-US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82976" name="Oval 32"/>
              <p:cNvSpPr>
                <a:spLocks noChangeArrowheads="1"/>
              </p:cNvSpPr>
              <p:nvPr/>
            </p:nvSpPr>
            <p:spPr bwMode="gray">
              <a:xfrm>
                <a:off x="3805240" y="3018517"/>
                <a:ext cx="1366837" cy="1341437"/>
              </a:xfrm>
              <a:prstGeom prst="ellipse">
                <a:avLst/>
              </a:prstGeom>
              <a:gradFill rotWithShape="1">
                <a:gsLst>
                  <a:gs pos="417">
                    <a:schemeClr val="bg1"/>
                  </a:gs>
                  <a:gs pos="53000">
                    <a:srgbClr val="800000"/>
                  </a:gs>
                  <a:gs pos="100000">
                    <a:srgbClr val="FF9966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 wrap="none" lIns="91374" tIns="45690" rIns="91374" bIns="45690" anchor="ctr"/>
              <a:lstStyle/>
              <a:p>
                <a:pPr defTabSz="913740"/>
                <a:endParaRPr lang="en-US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48" name="Oval 11"/>
              <p:cNvSpPr>
                <a:spLocks noChangeArrowheads="1"/>
              </p:cNvSpPr>
              <p:nvPr/>
            </p:nvSpPr>
            <p:spPr bwMode="gray">
              <a:xfrm>
                <a:off x="5147867" y="5091398"/>
                <a:ext cx="525459" cy="535982"/>
              </a:xfrm>
              <a:prstGeom prst="ellipse">
                <a:avLst/>
              </a:prstGeom>
              <a:gradFill rotWithShape="1">
                <a:gsLst>
                  <a:gs pos="0">
                    <a:srgbClr val="FFC000"/>
                  </a:gs>
                  <a:gs pos="100000">
                    <a:srgbClr val="9E060A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defTabSz="913740"/>
                <a:endParaRPr lang="en-US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49" name="Oval 11"/>
              <p:cNvSpPr>
                <a:spLocks noChangeArrowheads="1"/>
              </p:cNvSpPr>
              <p:nvPr/>
            </p:nvSpPr>
            <p:spPr bwMode="gray">
              <a:xfrm>
                <a:off x="3141391" y="5053258"/>
                <a:ext cx="525459" cy="535982"/>
              </a:xfrm>
              <a:prstGeom prst="ellipse">
                <a:avLst/>
              </a:prstGeom>
              <a:gradFill rotWithShape="1">
                <a:gsLst>
                  <a:gs pos="0">
                    <a:srgbClr val="FFC000"/>
                  </a:gs>
                  <a:gs pos="100000">
                    <a:srgbClr val="9E060A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defTabSz="913740"/>
                <a:endParaRPr lang="en-US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50" name="Oval 11"/>
              <p:cNvSpPr>
                <a:spLocks noChangeArrowheads="1"/>
              </p:cNvSpPr>
              <p:nvPr/>
            </p:nvSpPr>
            <p:spPr bwMode="gray">
              <a:xfrm>
                <a:off x="2055822" y="3406726"/>
                <a:ext cx="525459" cy="535982"/>
              </a:xfrm>
              <a:prstGeom prst="ellipse">
                <a:avLst/>
              </a:prstGeom>
              <a:gradFill rotWithShape="1">
                <a:gsLst>
                  <a:gs pos="0">
                    <a:srgbClr val="FFC000"/>
                  </a:gs>
                  <a:gs pos="100000">
                    <a:srgbClr val="9E060A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defTabSz="913740"/>
                <a:endParaRPr lang="en-US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51" name="Oval 11"/>
              <p:cNvSpPr>
                <a:spLocks noChangeArrowheads="1"/>
              </p:cNvSpPr>
              <p:nvPr/>
            </p:nvSpPr>
            <p:spPr bwMode="gray">
              <a:xfrm>
                <a:off x="5133280" y="1740890"/>
                <a:ext cx="525459" cy="535982"/>
              </a:xfrm>
              <a:prstGeom prst="ellipse">
                <a:avLst/>
              </a:prstGeom>
              <a:gradFill rotWithShape="1">
                <a:gsLst>
                  <a:gs pos="0">
                    <a:srgbClr val="FFC000"/>
                  </a:gs>
                  <a:gs pos="100000">
                    <a:srgbClr val="9E060A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defTabSz="913740"/>
                <a:endParaRPr lang="en-US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52" name="Oval 11"/>
              <p:cNvSpPr>
                <a:spLocks noChangeArrowheads="1"/>
              </p:cNvSpPr>
              <p:nvPr/>
            </p:nvSpPr>
            <p:spPr bwMode="gray">
              <a:xfrm>
                <a:off x="6266661" y="3408318"/>
                <a:ext cx="525459" cy="535982"/>
              </a:xfrm>
              <a:prstGeom prst="ellipse">
                <a:avLst/>
              </a:prstGeom>
              <a:gradFill rotWithShape="1">
                <a:gsLst>
                  <a:gs pos="0">
                    <a:srgbClr val="FFC000"/>
                  </a:gs>
                  <a:gs pos="100000">
                    <a:srgbClr val="9E060A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defTabSz="913740"/>
                <a:endParaRPr lang="en-US">
                  <a:solidFill>
                    <a:srgbClr val="FFFFFF"/>
                  </a:solidFill>
                  <a:latin typeface="Arial"/>
                </a:endParaRPr>
              </a:p>
            </p:txBody>
          </p:sp>
        </p:grpSp>
      </p:grpSp>
      <p:sp>
        <p:nvSpPr>
          <p:cNvPr id="43" name="TextBox 42"/>
          <p:cNvSpPr txBox="1"/>
          <p:nvPr/>
        </p:nvSpPr>
        <p:spPr>
          <a:xfrm>
            <a:off x="4355976" y="6467142"/>
            <a:ext cx="468053" cy="346234"/>
          </a:xfrm>
          <a:prstGeom prst="ellipse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fa-IR" sz="1000" b="1" dirty="0" smtClean="0">
                <a:solidFill>
                  <a:srgbClr val="800000"/>
                </a:solidFill>
                <a:latin typeface="Titr" pitchFamily="2" charset="-78"/>
                <a:cs typeface="B Nazanin" pitchFamily="2" charset="-78"/>
              </a:rPr>
              <a:t>9</a:t>
            </a:r>
            <a:endParaRPr lang="fa-IR" sz="1000" b="1" dirty="0">
              <a:solidFill>
                <a:srgbClr val="800000"/>
              </a:solidFill>
              <a:latin typeface="Titr" pitchFamily="2" charset="-78"/>
              <a:cs typeface="B Nazanin" pitchFamily="2" charset="-78"/>
            </a:endParaRPr>
          </a:p>
        </p:txBody>
      </p:sp>
      <p:grpSp>
        <p:nvGrpSpPr>
          <p:cNvPr id="4" name="Group 8"/>
          <p:cNvGrpSpPr/>
          <p:nvPr/>
        </p:nvGrpSpPr>
        <p:grpSpPr>
          <a:xfrm>
            <a:off x="323528" y="1304825"/>
            <a:ext cx="8096362" cy="4734199"/>
            <a:chOff x="316267" y="1256245"/>
            <a:chExt cx="8096362" cy="4734199"/>
          </a:xfrm>
        </p:grpSpPr>
        <p:sp>
          <p:nvSpPr>
            <p:cNvPr id="82982" name="Text Box 38"/>
            <p:cNvSpPr txBox="1">
              <a:spLocks noChangeArrowheads="1"/>
            </p:cNvSpPr>
            <p:nvPr/>
          </p:nvSpPr>
          <p:spPr bwMode="black">
            <a:xfrm>
              <a:off x="6059233" y="5124367"/>
              <a:ext cx="2353396" cy="5847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374" tIns="45690" rIns="91374" bIns="45690">
              <a:spAutoFit/>
            </a:bodyPr>
            <a:lstStyle/>
            <a:p>
              <a:pPr defTabSz="913740" rtl="1" eaLnBrk="0" hangingPunct="0"/>
              <a:r>
                <a:rPr lang="fa-IR" sz="1600" b="1" dirty="0" smtClean="0">
                  <a:solidFill>
                    <a:srgbClr val="7030A0"/>
                  </a:solidFill>
                  <a:latin typeface="Arial"/>
                  <a:cs typeface="B Titr" pitchFamily="2" charset="-78"/>
                </a:rPr>
                <a:t>قانون مدیریت خدمات کشوری</a:t>
              </a:r>
              <a:endParaRPr lang="fa-IR" sz="1600" b="1" dirty="0">
                <a:solidFill>
                  <a:srgbClr val="7030A0"/>
                </a:solidFill>
                <a:latin typeface="Arial"/>
                <a:cs typeface="B Titr" pitchFamily="2" charset="-78"/>
              </a:endParaRPr>
            </a:p>
            <a:p>
              <a:pPr defTabSz="913740" rtl="1" eaLnBrk="0" hangingPunct="0"/>
              <a:endParaRPr lang="fa-IR" sz="1600" b="1" dirty="0">
                <a:solidFill>
                  <a:srgbClr val="7030A0"/>
                </a:solidFill>
                <a:latin typeface="Arial"/>
                <a:cs typeface="B Titr" pitchFamily="2" charset="-78"/>
              </a:endParaRPr>
            </a:p>
          </p:txBody>
        </p:sp>
        <p:sp>
          <p:nvSpPr>
            <p:cNvPr id="82984" name="Text Box 40"/>
            <p:cNvSpPr txBox="1">
              <a:spLocks noChangeArrowheads="1"/>
            </p:cNvSpPr>
            <p:nvPr/>
          </p:nvSpPr>
          <p:spPr bwMode="black">
            <a:xfrm>
              <a:off x="1071538" y="5159508"/>
              <a:ext cx="2080883" cy="8309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1374" tIns="45690" rIns="91374" bIns="45690">
              <a:spAutoFit/>
            </a:bodyPr>
            <a:lstStyle/>
            <a:p>
              <a:pPr defTabSz="913740" eaLnBrk="0" hangingPunct="0"/>
              <a:r>
                <a:rPr lang="ar-SA" sz="1600" b="1" dirty="0" smtClean="0">
                  <a:solidFill>
                    <a:srgbClr val="7030A0"/>
                  </a:solidFill>
                  <a:latin typeface="Arial"/>
                  <a:cs typeface="B Titr" pitchFamily="2" charset="-78"/>
                </a:rPr>
                <a:t>قانون ارتقاء بهره</a:t>
              </a:r>
              <a:r>
                <a:rPr lang="fa-IR" sz="1600" b="1" dirty="0" smtClean="0">
                  <a:solidFill>
                    <a:srgbClr val="7030A0"/>
                  </a:solidFill>
                  <a:latin typeface="Arial"/>
                  <a:cs typeface="B Titr" pitchFamily="2" charset="-78"/>
                </a:rPr>
                <a:t> </a:t>
              </a:r>
              <a:r>
                <a:rPr lang="ar-SA" sz="1600" b="1" dirty="0" smtClean="0">
                  <a:solidFill>
                    <a:srgbClr val="7030A0"/>
                  </a:solidFill>
                  <a:latin typeface="Arial"/>
                  <a:cs typeface="B Titr" pitchFamily="2" charset="-78"/>
                </a:rPr>
                <a:t>‌وري كاركنان باليني نظام سلامت</a:t>
              </a:r>
              <a:r>
                <a:rPr lang="fa-IR" sz="1600" b="1" dirty="0" smtClean="0">
                  <a:solidFill>
                    <a:srgbClr val="7030A0"/>
                  </a:solidFill>
                  <a:latin typeface="Arial"/>
                  <a:cs typeface="B Titr" pitchFamily="2" charset="-78"/>
                </a:rPr>
                <a:t> </a:t>
              </a:r>
              <a:endParaRPr lang="fa-IR" sz="1600" b="1" dirty="0">
                <a:solidFill>
                  <a:srgbClr val="7030A0"/>
                </a:solidFill>
                <a:latin typeface="Arial"/>
                <a:cs typeface="B Titr" pitchFamily="2" charset="-78"/>
              </a:endParaRPr>
            </a:p>
          </p:txBody>
        </p:sp>
        <p:sp>
          <p:nvSpPr>
            <p:cNvPr id="42" name="Text Box 31"/>
            <p:cNvSpPr txBox="1">
              <a:spLocks noChangeArrowheads="1"/>
            </p:cNvSpPr>
            <p:nvPr/>
          </p:nvSpPr>
          <p:spPr bwMode="gray">
            <a:xfrm>
              <a:off x="5756269" y="1652228"/>
              <a:ext cx="2071702" cy="64627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 lIns="91374" tIns="45690" rIns="91374" bIns="45690">
              <a:spAutoFit/>
            </a:bodyPr>
            <a:lstStyle/>
            <a:p>
              <a:pPr defTabSz="913740" rtl="1" eaLnBrk="0" hangingPunct="0"/>
              <a:r>
                <a:rPr lang="ar-SA" b="1" dirty="0" smtClean="0">
                  <a:solidFill>
                    <a:srgbClr val="6600FF"/>
                  </a:solidFill>
                  <a:latin typeface="Arial"/>
                  <a:cs typeface="B Titr" pitchFamily="2" charset="-78"/>
                </a:rPr>
                <a:t>قانون تامين</a:t>
              </a:r>
              <a:r>
                <a:rPr lang="fa-IR" b="1" dirty="0" smtClean="0">
                  <a:solidFill>
                    <a:srgbClr val="6600FF"/>
                  </a:solidFill>
                  <a:latin typeface="Arial"/>
                  <a:cs typeface="B Titr" pitchFamily="2" charset="-78"/>
                </a:rPr>
                <a:t> </a:t>
              </a:r>
              <a:r>
                <a:rPr lang="ar-SA" b="1" dirty="0" smtClean="0">
                  <a:solidFill>
                    <a:srgbClr val="6600FF"/>
                  </a:solidFill>
                  <a:latin typeface="Arial"/>
                  <a:cs typeface="B Titr" pitchFamily="2" charset="-78"/>
                </a:rPr>
                <a:t>اجتماعي</a:t>
              </a:r>
              <a:r>
                <a:rPr lang="fa-IR" b="1" dirty="0" smtClean="0">
                  <a:solidFill>
                    <a:srgbClr val="6600FF"/>
                  </a:solidFill>
                  <a:latin typeface="Arial"/>
                  <a:cs typeface="B Titr" pitchFamily="2" charset="-78"/>
                </a:rPr>
                <a:t> شرایط بازنشستگی</a:t>
              </a:r>
              <a:endParaRPr lang="en-US" b="1" dirty="0">
                <a:solidFill>
                  <a:srgbClr val="6600FF"/>
                </a:solidFill>
                <a:latin typeface="Arial"/>
                <a:cs typeface="B Titr" pitchFamily="2" charset="-78"/>
              </a:endParaRPr>
            </a:p>
          </p:txBody>
        </p:sp>
        <p:sp>
          <p:nvSpPr>
            <p:cNvPr id="44" name="Text Box 42"/>
            <p:cNvSpPr txBox="1">
              <a:spLocks noChangeArrowheads="1"/>
            </p:cNvSpPr>
            <p:nvPr/>
          </p:nvSpPr>
          <p:spPr bwMode="gray">
            <a:xfrm>
              <a:off x="6983869" y="3369246"/>
              <a:ext cx="1428760" cy="70782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 lIns="91374" tIns="45690" rIns="91374" bIns="45690">
              <a:spAutoFit/>
            </a:bodyPr>
            <a:lstStyle/>
            <a:p>
              <a:pPr defTabSz="913740" eaLnBrk="0" hangingPunct="0">
                <a:lnSpc>
                  <a:spcPct val="125000"/>
                </a:lnSpc>
              </a:pPr>
              <a:r>
                <a:rPr lang="ar-SA" sz="1600" b="1" dirty="0" smtClean="0">
                  <a:solidFill>
                    <a:srgbClr val="800000"/>
                  </a:solidFill>
                  <a:latin typeface="Arial"/>
                  <a:cs typeface="B Titr" pitchFamily="2" charset="-78"/>
                </a:rPr>
                <a:t>قانون حفاظت در برابر اشعه</a:t>
              </a:r>
              <a:endParaRPr lang="fa-IR" sz="2400" b="1" dirty="0" smtClean="0">
                <a:solidFill>
                  <a:srgbClr val="800000"/>
                </a:solidFill>
                <a:latin typeface="Arial"/>
                <a:cs typeface="B Titr" pitchFamily="2" charset="-78"/>
              </a:endParaRPr>
            </a:p>
          </p:txBody>
        </p:sp>
        <p:sp>
          <p:nvSpPr>
            <p:cNvPr id="45" name="Text Box 66"/>
            <p:cNvSpPr txBox="1">
              <a:spLocks noChangeArrowheads="1"/>
            </p:cNvSpPr>
            <p:nvPr/>
          </p:nvSpPr>
          <p:spPr bwMode="gray">
            <a:xfrm>
              <a:off x="316267" y="3027087"/>
              <a:ext cx="1769464" cy="15696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 lIns="91374" tIns="45690" rIns="91374" bIns="45690">
              <a:spAutoFit/>
            </a:bodyPr>
            <a:lstStyle/>
            <a:p>
              <a:pPr defTabSz="913740" eaLnBrk="0" hangingPunct="0"/>
              <a:r>
                <a:rPr lang="fa-IR" sz="1600" b="1" dirty="0" smtClean="0">
                  <a:solidFill>
                    <a:srgbClr val="800000"/>
                  </a:solidFill>
                  <a:latin typeface="Arial"/>
                  <a:cs typeface="B Titr" pitchFamily="2" charset="-78"/>
                </a:rPr>
                <a:t> </a:t>
              </a:r>
              <a:r>
                <a:rPr lang="ar-SA" sz="1600" b="1" dirty="0" smtClean="0">
                  <a:solidFill>
                    <a:srgbClr val="800000"/>
                  </a:solidFill>
                  <a:latin typeface="Arial"/>
                  <a:cs typeface="B Titr" pitchFamily="2" charset="-78"/>
                </a:rPr>
                <a:t>قانون بازنشستگي جانبازان انقلاب اسلامي جنگ تحميلي و معلولين عادي و شاغلين مشاغل سخت و زيان آور</a:t>
              </a:r>
              <a:endParaRPr lang="fa-IR" sz="1600" b="1" dirty="0">
                <a:solidFill>
                  <a:srgbClr val="800000"/>
                </a:solidFill>
                <a:latin typeface="Arial"/>
                <a:cs typeface="B Titr" pitchFamily="2" charset="-78"/>
              </a:endParaRPr>
            </a:p>
          </p:txBody>
        </p:sp>
        <p:sp>
          <p:nvSpPr>
            <p:cNvPr id="46" name="Text Box 53"/>
            <p:cNvSpPr txBox="1">
              <a:spLocks noChangeArrowheads="1"/>
            </p:cNvSpPr>
            <p:nvPr/>
          </p:nvSpPr>
          <p:spPr bwMode="gray">
            <a:xfrm>
              <a:off x="609788" y="1256245"/>
              <a:ext cx="2524342" cy="138493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 lIns="91374" tIns="45690" rIns="91374" bIns="45690">
              <a:spAutoFit/>
            </a:bodyPr>
            <a:lstStyle/>
            <a:p>
              <a:pPr defTabSz="913740" rtl="1" eaLnBrk="0" hangingPunct="0"/>
              <a:r>
                <a:rPr lang="fa-IR" sz="2000" b="1" dirty="0" smtClean="0">
                  <a:solidFill>
                    <a:srgbClr val="6600FF"/>
                  </a:solidFill>
                  <a:latin typeface="Arial"/>
                  <a:cs typeface="B Titr" pitchFamily="2" charset="-78"/>
                </a:rPr>
                <a:t>قانون کار</a:t>
              </a:r>
            </a:p>
            <a:p>
              <a:pPr defTabSz="913740" rtl="1" eaLnBrk="0" hangingPunct="0"/>
              <a:r>
                <a:rPr lang="fa-IR" sz="2400" b="1" dirty="0" smtClean="0">
                  <a:solidFill>
                    <a:srgbClr val="6600FF"/>
                  </a:solidFill>
                  <a:latin typeface="Arial"/>
                  <a:cs typeface="B Titr" pitchFamily="2" charset="-78"/>
                </a:rPr>
                <a:t> </a:t>
              </a:r>
              <a:r>
                <a:rPr lang="fa-IR" sz="1600" b="1" dirty="0" smtClean="0">
                  <a:solidFill>
                    <a:srgbClr val="7030A0"/>
                  </a:solidFill>
                  <a:latin typeface="Arial"/>
                  <a:cs typeface="B Titr" pitchFamily="2" charset="-78"/>
                </a:rPr>
                <a:t>تبصره </a:t>
              </a:r>
              <a:r>
                <a:rPr lang="fa-IR" sz="1600" b="1" dirty="0">
                  <a:solidFill>
                    <a:srgbClr val="7030A0"/>
                  </a:solidFill>
                  <a:latin typeface="Arial"/>
                  <a:cs typeface="B Titr" pitchFamily="2" charset="-78"/>
                </a:rPr>
                <a:t>ماده 52 قانون </a:t>
              </a:r>
              <a:r>
                <a:rPr lang="fa-IR" sz="1600" b="1" dirty="0" smtClean="0">
                  <a:solidFill>
                    <a:srgbClr val="7030A0"/>
                  </a:solidFill>
                  <a:latin typeface="Arial"/>
                  <a:cs typeface="B Titr" pitchFamily="2" charset="-78"/>
                </a:rPr>
                <a:t>کارشرایط </a:t>
              </a:r>
              <a:r>
                <a:rPr lang="fa-IR" sz="1600" b="1" dirty="0">
                  <a:solidFill>
                    <a:srgbClr val="7030A0"/>
                  </a:solidFill>
                  <a:latin typeface="Arial"/>
                  <a:cs typeface="B Titr" pitchFamily="2" charset="-78"/>
                </a:rPr>
                <a:t>حین کار</a:t>
              </a:r>
            </a:p>
            <a:p>
              <a:pPr defTabSz="913740" rtl="1" eaLnBrk="0" hangingPunct="0"/>
              <a:endParaRPr lang="en-US" sz="2400" b="1" dirty="0">
                <a:solidFill>
                  <a:srgbClr val="6600FF"/>
                </a:solidFill>
                <a:latin typeface="Arial"/>
                <a:cs typeface="B Titr" pitchFamily="2" charset="-78"/>
              </a:endParaRPr>
            </a:p>
          </p:txBody>
        </p:sp>
        <p:sp>
          <p:nvSpPr>
            <p:cNvPr id="54" name="Text Box 34"/>
            <p:cNvSpPr txBox="1">
              <a:spLocks noChangeArrowheads="1"/>
            </p:cNvSpPr>
            <p:nvPr/>
          </p:nvSpPr>
          <p:spPr bwMode="gray">
            <a:xfrm>
              <a:off x="3919573" y="2995715"/>
              <a:ext cx="1143007" cy="13849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1374" tIns="45690" rIns="91374" bIns="45690">
              <a:spAutoFit/>
            </a:bodyPr>
            <a:lstStyle/>
            <a:p>
              <a:pPr defTabSz="913740" rtl="1" eaLnBrk="0" hangingPunct="0">
                <a:lnSpc>
                  <a:spcPct val="150000"/>
                </a:lnSpc>
              </a:pPr>
              <a:r>
                <a:rPr lang="ar-SA" sz="1400" b="1" dirty="0" smtClean="0">
                  <a:latin typeface="Arial"/>
                  <a:cs typeface="B Titr" pitchFamily="2" charset="-78"/>
                </a:rPr>
                <a:t>در حال حاضر سخت و زيان آوري مشاغل تابع قوانين  </a:t>
              </a:r>
              <a:endParaRPr lang="en-US" sz="1400" b="1" dirty="0">
                <a:latin typeface="Arial"/>
                <a:cs typeface="B Titr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09777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2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164333" y="2474058"/>
            <a:ext cx="1252000" cy="1672671"/>
            <a:chOff x="7398418" y="1439407"/>
            <a:chExt cx="1092292" cy="825911"/>
          </a:xfrm>
          <a:solidFill>
            <a:schemeClr val="accent6">
              <a:lumMod val="40000"/>
              <a:lumOff val="60000"/>
            </a:schemeClr>
          </a:solidFill>
        </p:grpSpPr>
        <p:grpSp>
          <p:nvGrpSpPr>
            <p:cNvPr id="5" name="Group 26"/>
            <p:cNvGrpSpPr>
              <a:grpSpLocks/>
            </p:cNvGrpSpPr>
            <p:nvPr/>
          </p:nvGrpSpPr>
          <p:grpSpPr bwMode="auto">
            <a:xfrm>
              <a:off x="7398418" y="1439407"/>
              <a:ext cx="1092292" cy="825911"/>
              <a:chOff x="2208" y="2022"/>
              <a:chExt cx="1488" cy="1578"/>
            </a:xfrm>
            <a:grpFill/>
          </p:grpSpPr>
          <p:sp>
            <p:nvSpPr>
              <p:cNvPr id="8" name="Oval 27"/>
              <p:cNvSpPr>
                <a:spLocks noChangeArrowheads="1"/>
              </p:cNvSpPr>
              <p:nvPr/>
            </p:nvSpPr>
            <p:spPr bwMode="gray">
              <a:xfrm>
                <a:off x="2208" y="2022"/>
                <a:ext cx="1488" cy="1578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 sz="1400" dirty="0">
                  <a:solidFill>
                    <a:srgbClr val="FF9966"/>
                  </a:solidFill>
                </a:endParaRPr>
              </a:p>
            </p:txBody>
          </p:sp>
          <p:sp>
            <p:nvSpPr>
              <p:cNvPr id="9" name="Freeform 28"/>
              <p:cNvSpPr>
                <a:spLocks/>
              </p:cNvSpPr>
              <p:nvPr/>
            </p:nvSpPr>
            <p:spPr bwMode="gray">
              <a:xfrm>
                <a:off x="2323" y="2022"/>
                <a:ext cx="1181" cy="1297"/>
              </a:xfrm>
              <a:custGeom>
                <a:avLst/>
                <a:gdLst/>
                <a:ahLst/>
                <a:cxnLst>
                  <a:cxn ang="0">
                    <a:pos x="1301" y="401"/>
                  </a:cxn>
                  <a:cxn ang="0">
                    <a:pos x="1317" y="442"/>
                  </a:cxn>
                  <a:cxn ang="0">
                    <a:pos x="1321" y="481"/>
                  </a:cxn>
                  <a:cxn ang="0">
                    <a:pos x="1315" y="516"/>
                  </a:cxn>
                  <a:cxn ang="0">
                    <a:pos x="1298" y="550"/>
                  </a:cxn>
                  <a:cxn ang="0">
                    <a:pos x="1272" y="579"/>
                  </a:cxn>
                  <a:cxn ang="0">
                    <a:pos x="1239" y="604"/>
                  </a:cxn>
                  <a:cxn ang="0">
                    <a:pos x="1196" y="628"/>
                  </a:cxn>
                  <a:cxn ang="0">
                    <a:pos x="1147" y="649"/>
                  </a:cxn>
                  <a:cxn ang="0">
                    <a:pos x="1092" y="667"/>
                  </a:cxn>
                  <a:cxn ang="0">
                    <a:pos x="1031" y="683"/>
                  </a:cxn>
                  <a:cxn ang="0">
                    <a:pos x="967" y="694"/>
                  </a:cxn>
                  <a:cxn ang="0">
                    <a:pos x="896" y="704"/>
                  </a:cxn>
                  <a:cxn ang="0">
                    <a:pos x="824" y="710"/>
                  </a:cxn>
                  <a:cxn ang="0">
                    <a:pos x="795" y="712"/>
                  </a:cxn>
                  <a:cxn ang="0">
                    <a:pos x="476" y="712"/>
                  </a:cxn>
                  <a:cxn ang="0">
                    <a:pos x="472" y="712"/>
                  </a:cxn>
                  <a:cxn ang="0">
                    <a:pos x="409" y="708"/>
                  </a:cxn>
                  <a:cxn ang="0">
                    <a:pos x="348" y="704"/>
                  </a:cxn>
                  <a:cxn ang="0">
                    <a:pos x="290" y="696"/>
                  </a:cxn>
                  <a:cxn ang="0">
                    <a:pos x="235" y="689"/>
                  </a:cxn>
                  <a:cxn ang="0">
                    <a:pos x="186" y="677"/>
                  </a:cxn>
                  <a:cxn ang="0">
                    <a:pos x="141" y="663"/>
                  </a:cxn>
                  <a:cxn ang="0">
                    <a:pos x="102" y="648"/>
                  </a:cxn>
                  <a:cxn ang="0">
                    <a:pos x="67" y="630"/>
                  </a:cxn>
                  <a:cxn ang="0">
                    <a:pos x="39" y="608"/>
                  </a:cxn>
                  <a:cxn ang="0">
                    <a:pos x="18" y="583"/>
                  </a:cxn>
                  <a:cxn ang="0">
                    <a:pos x="6" y="554"/>
                  </a:cxn>
                  <a:cxn ang="0">
                    <a:pos x="0" y="524"/>
                  </a:cxn>
                  <a:cxn ang="0">
                    <a:pos x="0" y="520"/>
                  </a:cxn>
                  <a:cxn ang="0">
                    <a:pos x="4" y="487"/>
                  </a:cxn>
                  <a:cxn ang="0">
                    <a:pos x="16" y="446"/>
                  </a:cxn>
                  <a:cxn ang="0">
                    <a:pos x="51" y="370"/>
                  </a:cxn>
                  <a:cxn ang="0">
                    <a:pos x="94" y="299"/>
                  </a:cxn>
                  <a:cxn ang="0">
                    <a:pos x="147" y="235"/>
                  </a:cxn>
                  <a:cxn ang="0">
                    <a:pos x="204" y="176"/>
                  </a:cxn>
                  <a:cxn ang="0">
                    <a:pos x="270" y="125"/>
                  </a:cxn>
                  <a:cxn ang="0">
                    <a:pos x="341" y="82"/>
                  </a:cxn>
                  <a:cxn ang="0">
                    <a:pos x="415" y="47"/>
                  </a:cxn>
                  <a:cxn ang="0">
                    <a:pos x="497" y="21"/>
                  </a:cxn>
                  <a:cxn ang="0">
                    <a:pos x="581" y="6"/>
                  </a:cxn>
                  <a:cxn ang="0">
                    <a:pos x="667" y="0"/>
                  </a:cxn>
                  <a:cxn ang="0">
                    <a:pos x="667" y="0"/>
                  </a:cxn>
                  <a:cxn ang="0">
                    <a:pos x="759" y="6"/>
                  </a:cxn>
                  <a:cxn ang="0">
                    <a:pos x="847" y="23"/>
                  </a:cxn>
                  <a:cxn ang="0">
                    <a:pos x="932" y="53"/>
                  </a:cxn>
                  <a:cxn ang="0">
                    <a:pos x="1010" y="90"/>
                  </a:cxn>
                  <a:cxn ang="0">
                    <a:pos x="1082" y="137"/>
                  </a:cxn>
                  <a:cxn ang="0">
                    <a:pos x="1149" y="194"/>
                  </a:cxn>
                  <a:cxn ang="0">
                    <a:pos x="1208" y="256"/>
                  </a:cxn>
                  <a:cxn ang="0">
                    <a:pos x="1258" y="325"/>
                  </a:cxn>
                  <a:cxn ang="0">
                    <a:pos x="1301" y="401"/>
                  </a:cxn>
                  <a:cxn ang="0">
                    <a:pos x="1301" y="401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 sz="1400" dirty="0">
                  <a:solidFill>
                    <a:srgbClr val="FF9966"/>
                  </a:solidFill>
                </a:endParaRPr>
              </a:p>
            </p:txBody>
          </p:sp>
        </p:grpSp>
        <p:sp>
          <p:nvSpPr>
            <p:cNvPr id="7" name="TextBox 6"/>
            <p:cNvSpPr txBox="1"/>
            <p:nvPr/>
          </p:nvSpPr>
          <p:spPr>
            <a:xfrm>
              <a:off x="7592235" y="1572539"/>
              <a:ext cx="635538" cy="668669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fa-IR" sz="2800" dirty="0">
                  <a:solidFill>
                    <a:srgbClr val="FFFF00"/>
                  </a:solidFill>
                  <a:latin typeface="Verdana"/>
                  <a:cs typeface="B Titr" pitchFamily="2" charset="-78"/>
                </a:rPr>
                <a:t>1</a:t>
              </a:r>
            </a:p>
            <a:p>
              <a:r>
                <a:rPr lang="fa-IR" dirty="0" smtClean="0">
                  <a:solidFill>
                    <a:srgbClr val="FFFF00"/>
                  </a:solidFill>
                  <a:latin typeface="Verdana"/>
                  <a:cs typeface="B Titr" pitchFamily="2" charset="-78"/>
                </a:rPr>
                <a:t>قانون کار</a:t>
              </a:r>
            </a:p>
            <a:p>
              <a:endParaRPr lang="en-US" dirty="0">
                <a:solidFill>
                  <a:srgbClr val="000000"/>
                </a:solidFill>
              </a:endParaRPr>
            </a:p>
          </p:txBody>
        </p:sp>
      </p:grpSp>
      <p:sp>
        <p:nvSpPr>
          <p:cNvPr id="10" name="Rounded Rectangle 9"/>
          <p:cNvSpPr/>
          <p:nvPr/>
        </p:nvSpPr>
        <p:spPr>
          <a:xfrm>
            <a:off x="654250" y="1772816"/>
            <a:ext cx="6048672" cy="410445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8580" algn="justLow" rtl="1" fontAlgn="auto">
              <a:lnSpc>
                <a:spcPct val="200000"/>
              </a:lnSpc>
              <a:spcAft>
                <a:spcPts val="0"/>
              </a:spcAft>
              <a:buClr>
                <a:srgbClr val="2CA9D0"/>
              </a:buClr>
            </a:pPr>
            <a:r>
              <a:rPr lang="fa-IR" sz="2100" b="1" dirty="0" smtClean="0">
                <a:solidFill>
                  <a:srgbClr val="FFFF00"/>
                </a:solidFill>
                <a:cs typeface="B Titr" pitchFamily="2" charset="-78"/>
              </a:rPr>
              <a:t>کارهای </a:t>
            </a:r>
            <a:r>
              <a:rPr lang="fa-IR" sz="2100" b="1" dirty="0">
                <a:solidFill>
                  <a:srgbClr val="FFFF00"/>
                </a:solidFill>
                <a:cs typeface="B Titr" pitchFamily="2" charset="-78"/>
              </a:rPr>
              <a:t>سخت وزیان </a:t>
            </a:r>
            <a:r>
              <a:rPr lang="fa-IR" sz="2100" b="1" dirty="0" smtClean="0">
                <a:solidFill>
                  <a:srgbClr val="FFFF00"/>
                </a:solidFill>
                <a:cs typeface="B Titr" pitchFamily="2" charset="-78"/>
              </a:rPr>
              <a:t>آوردرقانون کار</a:t>
            </a:r>
            <a:endParaRPr lang="fa-IR" sz="2100" b="1" dirty="0">
              <a:solidFill>
                <a:srgbClr val="FFFF00"/>
              </a:solidFill>
              <a:cs typeface="B Titr" pitchFamily="2" charset="-78"/>
            </a:endParaRPr>
          </a:p>
          <a:p>
            <a:pPr marL="68580" algn="justLow" rtl="1" fontAlgn="auto">
              <a:lnSpc>
                <a:spcPct val="200000"/>
              </a:lnSpc>
              <a:spcAft>
                <a:spcPts val="0"/>
              </a:spcAft>
              <a:buClr>
                <a:srgbClr val="2CA9D0"/>
              </a:buClr>
            </a:pPr>
            <a:r>
              <a:rPr lang="fa-IR" sz="2100" b="1" dirty="0">
                <a:solidFill>
                  <a:srgbClr val="FFFF00"/>
                </a:solidFill>
                <a:cs typeface="B Titr" pitchFamily="2" charset="-78"/>
              </a:rPr>
              <a:t>  </a:t>
            </a:r>
            <a:r>
              <a:rPr lang="fa-IR" b="1" dirty="0">
                <a:solidFill>
                  <a:srgbClr val="292934"/>
                </a:solidFill>
                <a:cs typeface="B Titr" pitchFamily="2" charset="-78"/>
              </a:rPr>
              <a:t>*  ساعت کار ، مرخصی واضافه </a:t>
            </a:r>
            <a:r>
              <a:rPr lang="fa-IR" b="1" dirty="0" smtClean="0">
                <a:solidFill>
                  <a:srgbClr val="292934"/>
                </a:solidFill>
                <a:cs typeface="B Titr" pitchFamily="2" charset="-78"/>
              </a:rPr>
              <a:t>کاردرکارهای سخت وزیان آور</a:t>
            </a:r>
            <a:endParaRPr lang="fa-IR" b="1" dirty="0">
              <a:solidFill>
                <a:srgbClr val="292934"/>
              </a:solidFill>
              <a:cs typeface="B Titr" pitchFamily="2" charset="-78"/>
            </a:endParaRPr>
          </a:p>
          <a:p>
            <a:pPr marL="68580" algn="justLow" rtl="1" fontAlgn="auto">
              <a:lnSpc>
                <a:spcPct val="200000"/>
              </a:lnSpc>
              <a:spcAft>
                <a:spcPts val="0"/>
              </a:spcAft>
              <a:buClr>
                <a:srgbClr val="2CA9D0"/>
              </a:buClr>
            </a:pPr>
            <a:r>
              <a:rPr lang="fa-IR" b="1" dirty="0">
                <a:solidFill>
                  <a:srgbClr val="292934"/>
                </a:solidFill>
                <a:cs typeface="B Titr" pitchFamily="2" charset="-78"/>
              </a:rPr>
              <a:t>  *  تبصره ماده 14 قانونکار</a:t>
            </a:r>
          </a:p>
          <a:p>
            <a:pPr marL="68580" algn="justLow" rtl="1" fontAlgn="auto">
              <a:lnSpc>
                <a:spcPct val="200000"/>
              </a:lnSpc>
              <a:spcAft>
                <a:spcPts val="0"/>
              </a:spcAft>
              <a:buClr>
                <a:srgbClr val="2CA9D0"/>
              </a:buClr>
            </a:pPr>
            <a:r>
              <a:rPr lang="fa-IR" b="1" dirty="0">
                <a:solidFill>
                  <a:srgbClr val="292934"/>
                </a:solidFill>
                <a:cs typeface="B Titr" pitchFamily="2" charset="-78"/>
              </a:rPr>
              <a:t>  * مزایای سختی کاردرمواد 36 و48قانونکار</a:t>
            </a:r>
          </a:p>
          <a:p>
            <a:pPr marL="68580" algn="justLow" rtl="1" fontAlgn="auto">
              <a:lnSpc>
                <a:spcPct val="200000"/>
              </a:lnSpc>
              <a:spcAft>
                <a:spcPts val="0"/>
              </a:spcAft>
              <a:buClr>
                <a:srgbClr val="2CA9D0"/>
              </a:buClr>
            </a:pPr>
            <a:r>
              <a:rPr lang="fa-IR" b="1" dirty="0">
                <a:solidFill>
                  <a:srgbClr val="292934"/>
                </a:solidFill>
                <a:cs typeface="B Titr" pitchFamily="2" charset="-78"/>
              </a:rPr>
              <a:t>  * تبصره  ماده 52 قانونکار</a:t>
            </a:r>
          </a:p>
          <a:p>
            <a:pPr marL="68580" algn="justLow" rtl="1" fontAlgn="auto">
              <a:lnSpc>
                <a:spcPct val="200000"/>
              </a:lnSpc>
              <a:spcAft>
                <a:spcPts val="0"/>
              </a:spcAft>
              <a:buClr>
                <a:srgbClr val="2CA9D0"/>
              </a:buClr>
            </a:pPr>
            <a:r>
              <a:rPr lang="fa-IR" b="1" dirty="0">
                <a:solidFill>
                  <a:srgbClr val="292934"/>
                </a:solidFill>
                <a:cs typeface="B Titr" pitchFamily="2" charset="-78"/>
              </a:rPr>
              <a:t>  * چگونگی ارجاع کاربراساس مواد 61، 75 و83 قانونکار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01569" y="354343"/>
            <a:ext cx="6018462" cy="1200268"/>
          </a:xfrm>
          <a:prstGeom prst="rect">
            <a:avLst/>
          </a:prstGeom>
          <a:noFill/>
        </p:spPr>
        <p:txBody>
          <a:bodyPr wrap="square" lIns="91374" tIns="45690" rIns="91374" bIns="45690" rtlCol="0">
            <a:spAutoFit/>
          </a:bodyPr>
          <a:lstStyle/>
          <a:p>
            <a:pPr defTabSz="913740" rtl="1" fontAlgn="auto">
              <a:spcBef>
                <a:spcPts val="0"/>
              </a:spcBef>
              <a:spcAft>
                <a:spcPts val="0"/>
              </a:spcAft>
            </a:pPr>
            <a:endParaRPr lang="fa-IR" sz="3600" dirty="0" smtClean="0">
              <a:solidFill>
                <a:srgbClr val="292934"/>
              </a:solidFill>
              <a:latin typeface="IranNastaliq" pitchFamily="18" charset="0"/>
              <a:cs typeface="IranNastaliq" pitchFamily="18" charset="0"/>
            </a:endParaRPr>
          </a:p>
          <a:p>
            <a:pPr defTabSz="913740" rtl="1" fontAlgn="auto">
              <a:spcBef>
                <a:spcPts val="0"/>
              </a:spcBef>
              <a:spcAft>
                <a:spcPts val="0"/>
              </a:spcAft>
            </a:pPr>
            <a:r>
              <a:rPr lang="fa-IR" sz="3600" dirty="0" smtClean="0">
                <a:solidFill>
                  <a:srgbClr val="292934"/>
                </a:solidFill>
                <a:latin typeface="IranNastaliq" pitchFamily="18" charset="0"/>
                <a:cs typeface="IranNastaliq" pitchFamily="18" charset="0"/>
              </a:rPr>
              <a:t>مزایای قوانین  مختلف سخت وزیان آور</a:t>
            </a:r>
            <a:endParaRPr lang="en-US" sz="3600" dirty="0">
              <a:solidFill>
                <a:srgbClr val="292934"/>
              </a:solidFill>
              <a:latin typeface="IranNastaliq" pitchFamily="18" charset="0"/>
              <a:cs typeface="IranNastaliq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9081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539552" y="1052736"/>
            <a:ext cx="6402826" cy="4968552"/>
            <a:chOff x="812209" y="2420085"/>
            <a:chExt cx="6177478" cy="1996655"/>
          </a:xfrm>
        </p:grpSpPr>
        <p:sp>
          <p:nvSpPr>
            <p:cNvPr id="4" name="Rectangle 17"/>
            <p:cNvSpPr>
              <a:spLocks noChangeArrowheads="1"/>
            </p:cNvSpPr>
            <p:nvPr/>
          </p:nvSpPr>
          <p:spPr bwMode="gray">
            <a:xfrm>
              <a:off x="812209" y="2420085"/>
              <a:ext cx="5920032" cy="1996655"/>
            </a:xfrm>
            <a:prstGeom prst="roundRect">
              <a:avLst/>
            </a:prstGeom>
            <a:solidFill>
              <a:schemeClr val="tx1">
                <a:lumMod val="25000"/>
                <a:lumOff val="75000"/>
              </a:schemeClr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" name="Content Placeholder 2"/>
            <p:cNvSpPr txBox="1">
              <a:spLocks/>
            </p:cNvSpPr>
            <p:nvPr/>
          </p:nvSpPr>
          <p:spPr>
            <a:xfrm>
              <a:off x="951156" y="2420085"/>
              <a:ext cx="6038531" cy="1938781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txBody>
            <a:bodyPr vert="horz">
              <a:normAutofit fontScale="92500"/>
            </a:bodyPr>
            <a:lstStyle>
              <a:lvl1pPr marL="411480" indent="-342900" algn="l" rtl="0" eaLnBrk="1" latinLnBrk="0" hangingPunct="1">
                <a:spcBef>
                  <a:spcPts val="700"/>
                </a:spcBef>
                <a:buClr>
                  <a:schemeClr val="tx2"/>
                </a:buClr>
                <a:buSzPct val="95000"/>
                <a:buFont typeface="Wingdings"/>
                <a:buChar char=""/>
                <a:defRPr kumimoji="0" sz="3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0664" indent="-28575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/>
                <a:buChar char="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96696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 2"/>
                <a:buChar char=""/>
                <a:defRPr kumimoji="0"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261872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3"/>
                <a:buChar char=""/>
                <a:defRPr kumimoji="0" sz="2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481328" indent="-210312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2"/>
                <a:buChar char="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09928" indent="-210312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2"/>
                <a:buChar char=""/>
                <a:defRPr kumimoji="0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901952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093976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286000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  <a:extLst/>
            </a:lstStyle>
            <a:p>
              <a:pPr algn="justLow" rtl="1" fontAlgn="auto">
                <a:lnSpc>
                  <a:spcPct val="200000"/>
                </a:lnSpc>
                <a:spcAft>
                  <a:spcPts val="0"/>
                </a:spcAft>
                <a:buClr>
                  <a:srgbClr val="2CA9D0"/>
                </a:buClr>
                <a:buFont typeface="Arial" charset="0"/>
                <a:buChar char="•"/>
              </a:pPr>
              <a:r>
                <a:rPr lang="fa-IR" sz="1900" dirty="0" smtClean="0">
                  <a:solidFill>
                    <a:srgbClr val="FF0000"/>
                  </a:solidFill>
                  <a:latin typeface="Verdana"/>
                  <a:cs typeface="B Titr" pitchFamily="2" charset="-78"/>
                </a:rPr>
                <a:t>   شرایط بازنشستگی کارهای سخت وزیان آوردرقانون تامین اجتماعی</a:t>
              </a:r>
            </a:p>
            <a:p>
              <a:pPr algn="justLow" rtl="1" fontAlgn="auto">
                <a:lnSpc>
                  <a:spcPct val="200000"/>
                </a:lnSpc>
                <a:spcAft>
                  <a:spcPts val="0"/>
                </a:spcAft>
                <a:buClr>
                  <a:srgbClr val="2CA9D0"/>
                </a:buClr>
                <a:buFont typeface="Arial" charset="0"/>
                <a:buChar char="•"/>
              </a:pPr>
              <a:r>
                <a:rPr lang="fa-IR" sz="1700" dirty="0">
                  <a:solidFill>
                    <a:srgbClr val="800000"/>
                  </a:solidFill>
                  <a:latin typeface="Verdana"/>
                  <a:cs typeface="B Titr" pitchFamily="2" charset="-78"/>
                </a:rPr>
                <a:t>*</a:t>
              </a:r>
              <a:r>
                <a:rPr lang="fa-IR" sz="1700" dirty="0" smtClean="0">
                  <a:solidFill>
                    <a:srgbClr val="800000"/>
                  </a:solidFill>
                  <a:latin typeface="Verdana"/>
                  <a:cs typeface="B Titr" pitchFamily="2" charset="-78"/>
                </a:rPr>
                <a:t>تعریف کارهای سخت وزیان آور</a:t>
              </a:r>
            </a:p>
            <a:p>
              <a:pPr algn="justLow" rtl="1" fontAlgn="auto">
                <a:lnSpc>
                  <a:spcPct val="200000"/>
                </a:lnSpc>
                <a:spcAft>
                  <a:spcPts val="0"/>
                </a:spcAft>
                <a:buClr>
                  <a:srgbClr val="2CA9D0"/>
                </a:buClr>
                <a:buFont typeface="Arial" charset="0"/>
                <a:buChar char="•"/>
              </a:pPr>
              <a:r>
                <a:rPr lang="fa-IR" sz="1700" dirty="0" smtClean="0">
                  <a:solidFill>
                    <a:srgbClr val="800000"/>
                  </a:solidFill>
                  <a:latin typeface="Verdana"/>
                  <a:cs typeface="B Titr" pitchFamily="2" charset="-78"/>
                </a:rPr>
                <a:t>* ايمن سازي عوامل و شرايط محيط كار ظرف مدت دو سال توسط كارفرما </a:t>
              </a:r>
              <a:r>
                <a:rPr lang="fa-IR" sz="1600" dirty="0" smtClean="0">
                  <a:solidFill>
                    <a:srgbClr val="800000"/>
                  </a:solidFill>
                  <a:latin typeface="Verdana"/>
                  <a:cs typeface="B Titr" pitchFamily="2" charset="-78"/>
                </a:rPr>
                <a:t> </a:t>
              </a:r>
            </a:p>
            <a:p>
              <a:pPr algn="justLow" rtl="1" fontAlgn="auto">
                <a:lnSpc>
                  <a:spcPct val="200000"/>
                </a:lnSpc>
                <a:spcAft>
                  <a:spcPts val="0"/>
                </a:spcAft>
                <a:buClr>
                  <a:srgbClr val="2CA9D0"/>
                </a:buClr>
                <a:buFont typeface="Arial" charset="0"/>
                <a:buChar char="•"/>
              </a:pPr>
              <a:r>
                <a:rPr lang="fa-IR" sz="1600" dirty="0" smtClean="0">
                  <a:solidFill>
                    <a:srgbClr val="800000"/>
                  </a:solidFill>
                  <a:latin typeface="Verdana"/>
                  <a:cs typeface="B Titr" pitchFamily="2" charset="-78"/>
                </a:rPr>
                <a:t>* انجام معاینات پزشکی قبل ازارجاع کارهای سخت وزیان آور      </a:t>
              </a:r>
            </a:p>
            <a:p>
              <a:pPr algn="justLow" rtl="1" fontAlgn="auto">
                <a:lnSpc>
                  <a:spcPct val="200000"/>
                </a:lnSpc>
                <a:spcAft>
                  <a:spcPts val="0"/>
                </a:spcAft>
                <a:buClr>
                  <a:srgbClr val="2CA9D0"/>
                </a:buClr>
                <a:buFont typeface="Arial" charset="0"/>
                <a:buChar char="•"/>
              </a:pPr>
              <a:r>
                <a:rPr lang="fa-IR" sz="1600" dirty="0" smtClean="0">
                  <a:solidFill>
                    <a:srgbClr val="800000"/>
                  </a:solidFill>
                  <a:latin typeface="Verdana"/>
                  <a:cs typeface="B Titr" pitchFamily="2" charset="-78"/>
                </a:rPr>
                <a:t> *استفاده از سنوات ارفاقی در بازنشستگی در خصوص تابعین قانون کار و تامین اجتماعی</a:t>
              </a:r>
            </a:p>
            <a:p>
              <a:pPr algn="justLow" rtl="1" fontAlgn="auto">
                <a:lnSpc>
                  <a:spcPct val="200000"/>
                </a:lnSpc>
                <a:spcAft>
                  <a:spcPts val="0"/>
                </a:spcAft>
                <a:buClr>
                  <a:srgbClr val="2CA9D0"/>
                </a:buClr>
                <a:buFont typeface="Arial" charset="0"/>
                <a:buChar char="•"/>
              </a:pPr>
              <a:r>
                <a:rPr lang="fa-IR" sz="1600" dirty="0" smtClean="0">
                  <a:solidFill>
                    <a:srgbClr val="800000"/>
                  </a:solidFill>
                  <a:latin typeface="Verdana"/>
                  <a:cs typeface="B Titr" pitchFamily="2" charset="-78"/>
                </a:rPr>
                <a:t>*اضافه شدن 4درصد به حق بیمه ومستمری به موجب بند 4و6 جزب قانون بازنشستگی</a:t>
              </a:r>
            </a:p>
            <a:p>
              <a:pPr algn="justLow" rtl="1" fontAlgn="auto">
                <a:lnSpc>
                  <a:spcPct val="200000"/>
                </a:lnSpc>
                <a:spcAft>
                  <a:spcPts val="0"/>
                </a:spcAft>
                <a:buClr>
                  <a:srgbClr val="2CA9D0"/>
                </a:buClr>
                <a:buFont typeface="Arial" charset="0"/>
                <a:buChar char="•"/>
              </a:pPr>
              <a:r>
                <a:rPr lang="fa-IR" sz="1600" dirty="0" smtClean="0">
                  <a:solidFill>
                    <a:srgbClr val="800000"/>
                  </a:solidFill>
                  <a:latin typeface="Verdana"/>
                  <a:cs typeface="B Titr" pitchFamily="2" charset="-78"/>
                </a:rPr>
                <a:t>*تصویب </a:t>
              </a:r>
              <a:r>
                <a:rPr lang="fa-IR" sz="1600" dirty="0">
                  <a:solidFill>
                    <a:srgbClr val="800000"/>
                  </a:solidFill>
                  <a:latin typeface="Verdana"/>
                  <a:cs typeface="B Titr" pitchFamily="2" charset="-78"/>
                </a:rPr>
                <a:t>نامه مورخ 86/2/5 هیات </a:t>
              </a:r>
              <a:r>
                <a:rPr lang="fa-IR" sz="1600" dirty="0" smtClean="0">
                  <a:solidFill>
                    <a:srgbClr val="800000"/>
                  </a:solidFill>
                  <a:latin typeface="Verdana"/>
                  <a:cs typeface="B Titr" pitchFamily="2" charset="-78"/>
                </a:rPr>
                <a:t>مجترم وزیران </a:t>
              </a:r>
            </a:p>
            <a:p>
              <a:pPr algn="justLow" rtl="1" fontAlgn="auto">
                <a:spcAft>
                  <a:spcPts val="0"/>
                </a:spcAft>
                <a:buClr>
                  <a:srgbClr val="2CA9D0"/>
                </a:buClr>
                <a:buFont typeface="Arial" charset="0"/>
                <a:buChar char="•"/>
              </a:pPr>
              <a:endParaRPr lang="fa-IR" sz="1600" dirty="0" smtClean="0">
                <a:solidFill>
                  <a:srgbClr val="800000"/>
                </a:solidFill>
                <a:latin typeface="Verdana"/>
                <a:cs typeface="B Titr" pitchFamily="2" charset="-78"/>
              </a:endParaRPr>
            </a:p>
            <a:p>
              <a:pPr algn="justLow" rtl="1" fontAlgn="auto">
                <a:spcAft>
                  <a:spcPts val="0"/>
                </a:spcAft>
                <a:buClr>
                  <a:srgbClr val="2CA9D0"/>
                </a:buClr>
                <a:buFont typeface="Arial" charset="0"/>
                <a:buChar char="•"/>
              </a:pPr>
              <a:endParaRPr lang="fa-IR" sz="1600" dirty="0" smtClean="0">
                <a:solidFill>
                  <a:srgbClr val="800000"/>
                </a:solidFill>
                <a:latin typeface="Verdana"/>
                <a:cs typeface="B Titr" pitchFamily="2" charset="-78"/>
              </a:endParaRPr>
            </a:p>
          </p:txBody>
        </p:sp>
      </p:grpSp>
      <p:sp>
        <p:nvSpPr>
          <p:cNvPr id="10" name="Oval 20"/>
          <p:cNvSpPr>
            <a:spLocks noChangeArrowheads="1"/>
          </p:cNvSpPr>
          <p:nvPr/>
        </p:nvSpPr>
        <p:spPr bwMode="gray">
          <a:xfrm>
            <a:off x="7092281" y="1556792"/>
            <a:ext cx="1296144" cy="1980220"/>
          </a:xfrm>
          <a:prstGeom prst="ellipse">
            <a:avLst/>
          </a:prstGeom>
          <a:solidFill>
            <a:schemeClr val="tx1">
              <a:lumMod val="25000"/>
              <a:lumOff val="7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1400" dirty="0">
              <a:solidFill>
                <a:srgbClr val="0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84115" y="2011197"/>
            <a:ext cx="962572" cy="1323439"/>
          </a:xfrm>
          <a:prstGeom prst="rect">
            <a:avLst/>
          </a:prstGeom>
          <a:solidFill>
            <a:srgbClr val="FFCCCC"/>
          </a:solidFill>
        </p:spPr>
        <p:txBody>
          <a:bodyPr wrap="square" rtlCol="0">
            <a:spAutoFit/>
          </a:bodyPr>
          <a:lstStyle/>
          <a:p>
            <a:r>
              <a:rPr lang="fa-IR" sz="2400" dirty="0">
                <a:solidFill>
                  <a:srgbClr val="FF0000"/>
                </a:solidFill>
                <a:latin typeface="Verdana"/>
                <a:cs typeface="B Titr" pitchFamily="2" charset="-78"/>
              </a:rPr>
              <a:t>2</a:t>
            </a:r>
          </a:p>
          <a:p>
            <a:r>
              <a:rPr lang="fa-IR" sz="1400" dirty="0" smtClean="0">
                <a:solidFill>
                  <a:srgbClr val="FF0000"/>
                </a:solidFill>
                <a:latin typeface="Verdana"/>
                <a:cs typeface="B Titr" pitchFamily="2" charset="-78"/>
              </a:rPr>
              <a:t>قانون تامین اجتماعی</a:t>
            </a:r>
          </a:p>
          <a:p>
            <a:endParaRPr lang="fa-IR" sz="1400" dirty="0">
              <a:solidFill>
                <a:srgbClr val="FFFF00"/>
              </a:solidFill>
              <a:latin typeface="Verdana"/>
              <a:cs typeface="B Titr" pitchFamily="2" charset="-78"/>
            </a:endParaRPr>
          </a:p>
          <a:p>
            <a:endParaRPr lang="en-US" sz="1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302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C:\Users\omid\Desktop\kadr ba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 Diagonal Corner Rectangle 4"/>
          <p:cNvSpPr/>
          <p:nvPr/>
        </p:nvSpPr>
        <p:spPr>
          <a:xfrm>
            <a:off x="626426" y="4857760"/>
            <a:ext cx="6897902" cy="1357321"/>
          </a:xfrm>
          <a:prstGeom prst="round2DiagRect">
            <a:avLst>
              <a:gd name="adj1" fmla="val 24144"/>
              <a:gd name="adj2" fmla="val 0"/>
            </a:avLst>
          </a:prstGeom>
          <a:gradFill>
            <a:gsLst>
              <a:gs pos="0">
                <a:srgbClr val="FFC000">
                  <a:alpha val="54000"/>
                </a:srgbClr>
              </a:gs>
              <a:gs pos="43000">
                <a:srgbClr val="FFFFA3"/>
              </a:gs>
              <a:gs pos="93000">
                <a:srgbClr val="FFFF99"/>
              </a:gs>
              <a:gs pos="100000">
                <a:schemeClr val="accent3">
                  <a:tint val="5000"/>
                  <a:satMod val="250000"/>
                </a:schemeClr>
              </a:gs>
            </a:gsLst>
          </a:gra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374" tIns="45690" rIns="91374" bIns="45690" numCol="1" anchor="ctr" anchorCtr="0" compatLnSpc="1">
            <a:prstTxWarp prst="textNoShape">
              <a:avLst/>
            </a:prstTxWarp>
            <a:noAutofit/>
          </a:bodyPr>
          <a:lstStyle/>
          <a:p>
            <a:r>
              <a:rPr lang="fa-IR" sz="2000" b="1" kern="0" dirty="0" smtClean="0">
                <a:solidFill>
                  <a:schemeClr val="tx2">
                    <a:lumMod val="10000"/>
                  </a:schemeClr>
                </a:solidFill>
                <a:latin typeface="+mj-lt"/>
                <a:ea typeface="+mj-ea"/>
                <a:cs typeface="B Titr" pitchFamily="2" charset="-78"/>
              </a:rPr>
              <a:t>گروه </a:t>
            </a:r>
            <a:r>
              <a:rPr lang="ar-SA" sz="2000" b="1" kern="0" dirty="0" smtClean="0">
                <a:solidFill>
                  <a:schemeClr val="tx2">
                    <a:lumMod val="10000"/>
                  </a:schemeClr>
                </a:solidFill>
                <a:latin typeface="+mj-lt"/>
                <a:ea typeface="+mj-ea"/>
                <a:cs typeface="B Titr" pitchFamily="2" charset="-78"/>
              </a:rPr>
              <a:t>ب</a:t>
            </a:r>
            <a:r>
              <a:rPr lang="ar-SA" sz="2000" b="1" kern="0" dirty="0" smtClean="0">
                <a:solidFill>
                  <a:srgbClr val="FF00FF"/>
                </a:solidFill>
                <a:latin typeface="+mj-lt"/>
                <a:ea typeface="+mj-ea"/>
                <a:cs typeface="B Titr" pitchFamily="2" charset="-78"/>
              </a:rPr>
              <a:t>- مشاغلي كه ماهيتاً سخت و زيان آور بوده و با بكارگيري تمهيدات بهداشتي ،‌ ايمني و تدابير فني توسط كارفرما ، ‌صفت سخت و زيان آوري آنها كاهش يافته ولي كماكان سخت و زيان آوري آنها حفظ مي گردد . </a:t>
            </a:r>
            <a:endParaRPr lang="en-US" sz="2000" b="1" kern="0" dirty="0" smtClean="0">
              <a:solidFill>
                <a:srgbClr val="FF00FF"/>
              </a:solidFill>
              <a:latin typeface="+mj-lt"/>
              <a:ea typeface="+mj-ea"/>
              <a:cs typeface="B Titr" pitchFamily="2" charset="-78"/>
            </a:endParaRPr>
          </a:p>
        </p:txBody>
      </p:sp>
      <p:grpSp>
        <p:nvGrpSpPr>
          <p:cNvPr id="2" name="Group 7"/>
          <p:cNvGrpSpPr/>
          <p:nvPr/>
        </p:nvGrpSpPr>
        <p:grpSpPr>
          <a:xfrm>
            <a:off x="6237672" y="496106"/>
            <a:ext cx="2540735" cy="1410196"/>
            <a:chOff x="6230506" y="371063"/>
            <a:chExt cx="2829098" cy="1648685"/>
          </a:xfrm>
        </p:grpSpPr>
        <p:grpSp>
          <p:nvGrpSpPr>
            <p:cNvPr id="3" name="Group 20"/>
            <p:cNvGrpSpPr>
              <a:grpSpLocks/>
            </p:cNvGrpSpPr>
            <p:nvPr/>
          </p:nvGrpSpPr>
          <p:grpSpPr bwMode="auto">
            <a:xfrm>
              <a:off x="6300419" y="371063"/>
              <a:ext cx="2710404" cy="1648644"/>
              <a:chOff x="1005" y="2823"/>
              <a:chExt cx="1744" cy="1113"/>
            </a:xfrm>
          </p:grpSpPr>
          <p:sp>
            <p:nvSpPr>
              <p:cNvPr id="14" name="Oval 21"/>
              <p:cNvSpPr>
                <a:spLocks noChangeArrowheads="1"/>
              </p:cNvSpPr>
              <p:nvPr/>
            </p:nvSpPr>
            <p:spPr bwMode="gray">
              <a:xfrm>
                <a:off x="1216" y="3744"/>
                <a:ext cx="1472" cy="192"/>
              </a:xfrm>
              <a:prstGeom prst="ellipse">
                <a:avLst/>
              </a:prstGeom>
              <a:gradFill rotWithShape="1">
                <a:gsLst>
                  <a:gs pos="0">
                    <a:srgbClr val="969696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15" name="Oval 22"/>
              <p:cNvSpPr>
                <a:spLocks noChangeArrowheads="1"/>
              </p:cNvSpPr>
              <p:nvPr/>
            </p:nvSpPr>
            <p:spPr bwMode="gray">
              <a:xfrm>
                <a:off x="1005" y="2823"/>
                <a:ext cx="1744" cy="973"/>
              </a:xfrm>
              <a:prstGeom prst="ellipse">
                <a:avLst/>
              </a:prstGeom>
              <a:gradFill rotWithShape="1">
                <a:gsLst>
                  <a:gs pos="0">
                    <a:srgbClr val="EB8803"/>
                  </a:gs>
                  <a:gs pos="100000">
                    <a:srgbClr val="EB8803">
                      <a:gamma/>
                      <a:shade val="57255"/>
                      <a:invGamma/>
                    </a:srgbClr>
                  </a:gs>
                </a:gsLst>
                <a:path path="rect">
                  <a:fillToRect l="100000" t="10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52400" dir="16200000" sy="-100000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16" name="Oval 23"/>
              <p:cNvSpPr>
                <a:spLocks noChangeArrowheads="1"/>
              </p:cNvSpPr>
              <p:nvPr/>
            </p:nvSpPr>
            <p:spPr bwMode="gray">
              <a:xfrm>
                <a:off x="1051" y="2846"/>
                <a:ext cx="1674" cy="929"/>
              </a:xfrm>
              <a:prstGeom prst="ellipse">
                <a:avLst/>
              </a:prstGeom>
              <a:gradFill rotWithShape="1">
                <a:gsLst>
                  <a:gs pos="0">
                    <a:srgbClr val="EB8803">
                      <a:alpha val="85001"/>
                    </a:srgbClr>
                  </a:gs>
                  <a:gs pos="100000">
                    <a:srgbClr val="EB8803">
                      <a:gamma/>
                      <a:shade val="63529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52400" dir="16200000" sy="-100000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17" name="Oval 24"/>
              <p:cNvSpPr>
                <a:spLocks noChangeArrowheads="1"/>
              </p:cNvSpPr>
              <p:nvPr/>
            </p:nvSpPr>
            <p:spPr bwMode="gray">
              <a:xfrm>
                <a:off x="1159" y="2880"/>
                <a:ext cx="1513" cy="839"/>
              </a:xfrm>
              <a:prstGeom prst="ellipse">
                <a:avLst/>
              </a:prstGeom>
              <a:gradFill rotWithShape="1">
                <a:gsLst>
                  <a:gs pos="0">
                    <a:srgbClr val="EB8803"/>
                  </a:gs>
                  <a:gs pos="100000">
                    <a:srgbClr val="EB8803">
                      <a:gamma/>
                      <a:shade val="72549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52400" dir="16200000" sy="-100000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pic>
            <p:nvPicPr>
              <p:cNvPr id="18" name="Picture 25" descr="Picture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1302" y="2880"/>
                <a:ext cx="1111" cy="6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9" name="Text Box 26"/>
              <p:cNvSpPr txBox="1">
                <a:spLocks noChangeArrowheads="1"/>
              </p:cNvSpPr>
              <p:nvPr/>
            </p:nvSpPr>
            <p:spPr bwMode="gray">
              <a:xfrm>
                <a:off x="2196" y="2969"/>
                <a:ext cx="119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rtl="1">
                  <a:defRPr sz="1400" b="1">
                    <a:solidFill>
                      <a:srgbClr val="7030A0"/>
                    </a:solidFill>
                    <a:latin typeface="Arial" panose="020B0604020202020204" pitchFamily="34" charset="0"/>
                    <a:cs typeface="B Nazanin" panose="00000400000000000000" pitchFamily="2" charset="-78"/>
                  </a:defRPr>
                </a:lvl1pPr>
              </a:lstStyle>
              <a:p>
                <a:pPr marL="0" marR="0" lvl="0" indent="0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B Nazanin" panose="00000400000000000000" pitchFamily="2" charset="-78"/>
                </a:endParaRP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6230506" y="472491"/>
              <a:ext cx="2829098" cy="15472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000" b="1" kern="0" dirty="0" smtClean="0">
                  <a:solidFill>
                    <a:srgbClr val="002060"/>
                  </a:solidFill>
                  <a:latin typeface="Arial"/>
                  <a:cs typeface="B Titr" pitchFamily="2" charset="-78"/>
                </a:rPr>
                <a:t>تعاریف </a:t>
              </a:r>
              <a:r>
                <a:rPr lang="fa-IR" sz="2000" b="1" kern="0" dirty="0">
                  <a:solidFill>
                    <a:srgbClr val="002060"/>
                  </a:solidFill>
                  <a:latin typeface="Arial"/>
                  <a:cs typeface="B Titr" pitchFamily="2" charset="-78"/>
                </a:rPr>
                <a:t>و</a:t>
              </a:r>
            </a:p>
            <a:p>
              <a:r>
                <a:rPr lang="fa-IR" sz="2000" b="1" kern="0" dirty="0" smtClean="0">
                  <a:solidFill>
                    <a:srgbClr val="002060"/>
                  </a:solidFill>
                  <a:latin typeface="Arial"/>
                  <a:cs typeface="B Titr" pitchFamily="2" charset="-78"/>
                </a:rPr>
                <a:t>مستندات قانونی کار</a:t>
              </a:r>
            </a:p>
            <a:p>
              <a:r>
                <a:rPr lang="fa-IR" sz="2000" b="1" kern="0" dirty="0" smtClean="0">
                  <a:solidFill>
                    <a:srgbClr val="002060"/>
                  </a:solidFill>
                  <a:latin typeface="Arial"/>
                  <a:cs typeface="B Titr" pitchFamily="2" charset="-78"/>
                </a:rPr>
                <a:t> </a:t>
              </a:r>
              <a:r>
                <a:rPr lang="fa-IR" sz="2000" b="1" kern="0" dirty="0">
                  <a:solidFill>
                    <a:srgbClr val="002060"/>
                  </a:solidFill>
                  <a:latin typeface="Arial"/>
                  <a:cs typeface="B Titr" pitchFamily="2" charset="-78"/>
                </a:rPr>
                <a:t>سخت وزیان </a:t>
              </a:r>
              <a:r>
                <a:rPr lang="fa-IR" sz="2000" b="1" kern="0" dirty="0" smtClean="0">
                  <a:solidFill>
                    <a:srgbClr val="002060"/>
                  </a:solidFill>
                  <a:latin typeface="Arial"/>
                  <a:cs typeface="B Titr" pitchFamily="2" charset="-78"/>
                </a:rPr>
                <a:t>آور</a:t>
              </a:r>
              <a:endParaRPr lang="en-US" sz="2000" b="1" kern="0" dirty="0" smtClean="0">
                <a:solidFill>
                  <a:srgbClr val="002060"/>
                </a:solidFill>
                <a:latin typeface="Arial"/>
                <a:cs typeface="B Titr" pitchFamily="2" charset="-78"/>
              </a:endParaRPr>
            </a:p>
            <a:p>
              <a:endParaRPr lang="en-US" sz="2000" b="1" kern="0" dirty="0">
                <a:solidFill>
                  <a:srgbClr val="002060"/>
                </a:solidFill>
                <a:latin typeface="Arial"/>
                <a:cs typeface="B Titr" pitchFamily="2" charset="-78"/>
              </a:endParaRPr>
            </a:p>
          </p:txBody>
        </p:sp>
      </p:grpSp>
      <p:sp>
        <p:nvSpPr>
          <p:cNvPr id="20" name="Round Diagonal Corner Rectangle 19"/>
          <p:cNvSpPr/>
          <p:nvPr/>
        </p:nvSpPr>
        <p:spPr>
          <a:xfrm>
            <a:off x="629983" y="3212976"/>
            <a:ext cx="6753886" cy="1428760"/>
          </a:xfrm>
          <a:prstGeom prst="round2DiagRect">
            <a:avLst>
              <a:gd name="adj1" fmla="val 24400"/>
              <a:gd name="adj2" fmla="val 0"/>
            </a:avLst>
          </a:prstGeom>
          <a:gradFill>
            <a:gsLst>
              <a:gs pos="0">
                <a:schemeClr val="accent6"/>
              </a:gs>
              <a:gs pos="43000">
                <a:schemeClr val="accent6">
                  <a:lumMod val="40000"/>
                  <a:lumOff val="60000"/>
                </a:schemeClr>
              </a:gs>
              <a:gs pos="93000">
                <a:schemeClr val="accent5">
                  <a:lumMod val="20000"/>
                  <a:lumOff val="8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</a:gra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374" tIns="45690" rIns="91374" bIns="45690" numCol="1" anchor="ctr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fa-IR" sz="2000" b="1" kern="0" dirty="0" smtClean="0">
                <a:solidFill>
                  <a:schemeClr val="tx2">
                    <a:lumMod val="10000"/>
                  </a:schemeClr>
                </a:solidFill>
                <a:latin typeface="+mj-lt"/>
                <a:ea typeface="+mj-ea"/>
                <a:cs typeface="B Titr" pitchFamily="2" charset="-78"/>
              </a:rPr>
              <a:t>گروه </a:t>
            </a:r>
            <a:r>
              <a:rPr lang="ar-SA" sz="2000" b="1" kern="0" dirty="0" smtClean="0">
                <a:solidFill>
                  <a:schemeClr val="tx2">
                    <a:lumMod val="10000"/>
                  </a:schemeClr>
                </a:solidFill>
                <a:latin typeface="+mj-lt"/>
                <a:ea typeface="+mj-ea"/>
                <a:cs typeface="B Titr" pitchFamily="2" charset="-78"/>
              </a:rPr>
              <a:t>الف </a:t>
            </a:r>
            <a:r>
              <a:rPr lang="ar-SA" sz="2000" b="1" kern="0" dirty="0" smtClean="0">
                <a:solidFill>
                  <a:srgbClr val="C00000"/>
                </a:solidFill>
                <a:latin typeface="+mj-lt"/>
                <a:ea typeface="+mj-ea"/>
                <a:cs typeface="B Titr" pitchFamily="2" charset="-78"/>
              </a:rPr>
              <a:t>– مشاغلي كه صفت سخت و زيان آور با ماهيت شغلي وابستگي دارد اما مي توان با بكارگيري تمهيدات بهداشتي ، ‌ايمني و تدابير فني مناسب توسط كارفرما سختي و زيان آوري آنها را حذف نمود . </a:t>
            </a:r>
            <a:endParaRPr lang="en-US" sz="2000" b="1" kern="0" dirty="0" smtClean="0">
              <a:solidFill>
                <a:srgbClr val="C00000"/>
              </a:solidFill>
              <a:latin typeface="+mj-lt"/>
              <a:ea typeface="+mj-ea"/>
              <a:cs typeface="B Titr" pitchFamily="2" charset="-78"/>
            </a:endParaRPr>
          </a:p>
        </p:txBody>
      </p:sp>
      <p:sp>
        <p:nvSpPr>
          <p:cNvPr id="21" name="Round Diagonal Corner Rectangle 20"/>
          <p:cNvSpPr/>
          <p:nvPr/>
        </p:nvSpPr>
        <p:spPr>
          <a:xfrm>
            <a:off x="395536" y="636330"/>
            <a:ext cx="5703725" cy="2310959"/>
          </a:xfrm>
          <a:prstGeom prst="round2DiagRect">
            <a:avLst>
              <a:gd name="adj1" fmla="val 28057"/>
              <a:gd name="adj2" fmla="val 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374" tIns="45690" rIns="91374" bIns="45690" numCol="1" anchor="ctr" anchorCtr="0" compatLnSpc="1">
            <a:prstTxWarp prst="textNoShape">
              <a:avLst/>
            </a:prstTxWarp>
            <a:noAutofit/>
          </a:bodyPr>
          <a:lstStyle/>
          <a:p>
            <a:pPr algn="r" rtl="1"/>
            <a:r>
              <a:rPr lang="fa-IR" sz="2400" b="1" kern="0" dirty="0" smtClean="0">
                <a:solidFill>
                  <a:srgbClr val="6600FF"/>
                </a:solidFill>
                <a:latin typeface="+mj-lt"/>
                <a:ea typeface="+mj-ea"/>
                <a:cs typeface="B Nazanin" panose="00000400000000000000" pitchFamily="2" charset="-78"/>
              </a:rPr>
              <a:t>ماده 1 آیین نامه مشاغل سخت و زیان آور:</a:t>
            </a:r>
          </a:p>
          <a:p>
            <a:pPr algn="r" rtl="1"/>
            <a:endParaRPr lang="fa-IR" sz="2400" b="1" kern="0" dirty="0" smtClean="0">
              <a:solidFill>
                <a:srgbClr val="6600FF"/>
              </a:solidFill>
              <a:latin typeface="+mj-lt"/>
              <a:ea typeface="+mj-ea"/>
              <a:cs typeface="B Nazanin" panose="00000400000000000000" pitchFamily="2" charset="-78"/>
            </a:endParaRPr>
          </a:p>
          <a:p>
            <a:pPr algn="just" rtl="1"/>
            <a:r>
              <a:rPr lang="ar-SA" sz="1500" dirty="0" smtClean="0">
                <a:solidFill>
                  <a:srgbClr val="990000"/>
                </a:solidFill>
                <a:cs typeface="B Titr" pitchFamily="2" charset="-78"/>
              </a:rPr>
              <a:t>كارهاي سخت و زيان آور كارهايي است كه در آنها </a:t>
            </a:r>
            <a:r>
              <a:rPr lang="ar-SA" sz="1500" dirty="0" smtClean="0">
                <a:solidFill>
                  <a:srgbClr val="FF0000"/>
                </a:solidFill>
                <a:cs typeface="B Titr" pitchFamily="2" charset="-78"/>
              </a:rPr>
              <a:t>عوامل فيزيكي، شيميايي، مكانيكي و بيولوژيكي محيط كار </a:t>
            </a:r>
            <a:r>
              <a:rPr lang="ar-SA" sz="1500" dirty="0" smtClean="0">
                <a:solidFill>
                  <a:srgbClr val="990000"/>
                </a:solidFill>
                <a:cs typeface="B Titr" pitchFamily="2" charset="-78"/>
              </a:rPr>
              <a:t>غيراستاندارد بوده و در اثر اشتغال كارگر </a:t>
            </a:r>
            <a:r>
              <a:rPr lang="ar-SA" sz="1500" dirty="0" smtClean="0">
                <a:solidFill>
                  <a:srgbClr val="FF0000"/>
                </a:solidFill>
                <a:cs typeface="B Titr" pitchFamily="2" charset="-78"/>
              </a:rPr>
              <a:t>تنشي </a:t>
            </a:r>
            <a:r>
              <a:rPr lang="ar-SA" sz="1500" dirty="0" smtClean="0">
                <a:solidFill>
                  <a:srgbClr val="990000"/>
                </a:solidFill>
                <a:cs typeface="B Titr" pitchFamily="2" charset="-78"/>
              </a:rPr>
              <a:t>به مراتب بالاتر از ظرفيت‌هاي طبيعي (جسمي و رواني) در وي ايجاد مي‌شود كه نتيجه آن </a:t>
            </a:r>
            <a:r>
              <a:rPr lang="ar-SA" sz="1500" dirty="0" smtClean="0">
                <a:solidFill>
                  <a:srgbClr val="FF0000"/>
                </a:solidFill>
                <a:cs typeface="B Titr" pitchFamily="2" charset="-78"/>
              </a:rPr>
              <a:t>بيماري شغلي </a:t>
            </a:r>
            <a:r>
              <a:rPr lang="ar-SA" sz="1500" dirty="0" smtClean="0">
                <a:solidFill>
                  <a:srgbClr val="990000"/>
                </a:solidFill>
                <a:cs typeface="B Titr" pitchFamily="2" charset="-78"/>
              </a:rPr>
              <a:t>و عوارض ناشي از آن بوده و بتوان با به كارگيري تمهيدات فني، مهندسي، بهداشتي و ايمني و غيره صفت سخت و زيان آور بوده را از آن مشاغل كاهش داد يا حذف كرد.</a:t>
            </a:r>
            <a:endParaRPr lang="fa-IR" sz="1500" dirty="0" smtClean="0">
              <a:solidFill>
                <a:srgbClr val="990000"/>
              </a:solidFill>
              <a:cs typeface="B Titr" pitchFamily="2" charset="-78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355976" y="6467142"/>
            <a:ext cx="468053" cy="346234"/>
          </a:xfrm>
          <a:prstGeom prst="ellipse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fa-IR" sz="1000" b="1" dirty="0" smtClean="0">
                <a:solidFill>
                  <a:srgbClr val="800000"/>
                </a:solidFill>
                <a:latin typeface="Titr" pitchFamily="2" charset="-78"/>
                <a:cs typeface="B Nazanin" pitchFamily="2" charset="-78"/>
              </a:rPr>
              <a:t>11</a:t>
            </a:r>
            <a:endParaRPr lang="fa-IR" sz="1000" b="1" dirty="0">
              <a:solidFill>
                <a:srgbClr val="800000"/>
              </a:solidFill>
              <a:latin typeface="Titr" pitchFamily="2" charset="-78"/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642602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0" grpId="0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0"/>
          <p:cNvSpPr>
            <a:spLocks noChangeArrowheads="1"/>
          </p:cNvSpPr>
          <p:nvPr/>
        </p:nvSpPr>
        <p:spPr bwMode="gray">
          <a:xfrm>
            <a:off x="7555548" y="1628800"/>
            <a:ext cx="1212317" cy="202357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1400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80420" y="2190926"/>
            <a:ext cx="9625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solidFill>
                  <a:srgbClr val="FFFF00"/>
                </a:solidFill>
                <a:latin typeface="Verdana"/>
                <a:cs typeface="B Titr" pitchFamily="2" charset="-78"/>
              </a:rPr>
              <a:t>2</a:t>
            </a:r>
            <a:endParaRPr lang="en-US" sz="1100" dirty="0">
              <a:solidFill>
                <a:srgbClr val="FFFF00"/>
              </a:solidFill>
            </a:endParaRPr>
          </a:p>
          <a:p>
            <a:r>
              <a:rPr lang="fa-IR" sz="1400" dirty="0" smtClean="0">
                <a:solidFill>
                  <a:srgbClr val="FFFF00"/>
                </a:solidFill>
                <a:latin typeface="Verdana"/>
                <a:cs typeface="B Titr" pitchFamily="2" charset="-78"/>
              </a:rPr>
              <a:t>قانون تامین اجتماعی</a:t>
            </a:r>
          </a:p>
          <a:p>
            <a:endParaRPr lang="fa-IR" sz="1400" dirty="0">
              <a:solidFill>
                <a:srgbClr val="FFFF00"/>
              </a:solidFill>
              <a:latin typeface="Verdana"/>
              <a:cs typeface="B Titr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51520" y="548680"/>
            <a:ext cx="7128792" cy="5976664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r" rtl="1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fa-IR" b="1" dirty="0">
                <a:solidFill>
                  <a:srgbClr val="002060"/>
                </a:solidFill>
                <a:latin typeface="Calibri"/>
                <a:ea typeface="Calibri"/>
              </a:rPr>
              <a:t>نحوه توالی و تناوب اشتغال در مشاغل سخت و زیان آور</a:t>
            </a:r>
            <a:endParaRPr lang="en-US" dirty="0">
              <a:solidFill>
                <a:srgbClr val="002060"/>
              </a:solidFill>
              <a:latin typeface="Calibri"/>
              <a:ea typeface="Calibri"/>
              <a:cs typeface="Arial"/>
            </a:endParaRPr>
          </a:p>
          <a:p>
            <a:pPr marL="342900" indent="-342900" algn="r" rtl="1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fa-IR" b="1" dirty="0">
                <a:solidFill>
                  <a:srgbClr val="002060"/>
                </a:solidFill>
                <a:latin typeface="Calibri"/>
                <a:ea typeface="Calibri"/>
              </a:rPr>
              <a:t>استفساریه مجلس محترم  در خصوص توالی و تناوب </a:t>
            </a:r>
            <a:r>
              <a:rPr lang="fa-IR" b="1" dirty="0" smtClean="0">
                <a:solidFill>
                  <a:srgbClr val="002060"/>
                </a:solidFill>
                <a:latin typeface="Calibri"/>
                <a:ea typeface="Calibri"/>
              </a:rPr>
              <a:t>(</a:t>
            </a:r>
            <a:r>
              <a:rPr lang="fa-IR" b="1" dirty="0" smtClean="0">
                <a:solidFill>
                  <a:srgbClr val="002060"/>
                </a:solidFill>
                <a:latin typeface="Calibri"/>
                <a:ea typeface="Calibri"/>
                <a:cs typeface="B Nazanin" panose="00000400000000000000" pitchFamily="2" charset="-78"/>
              </a:rPr>
              <a:t>7300</a:t>
            </a:r>
            <a:r>
              <a:rPr lang="fa-IR" b="1" dirty="0" smtClean="0">
                <a:solidFill>
                  <a:srgbClr val="002060"/>
                </a:solidFill>
                <a:latin typeface="Calibri"/>
                <a:ea typeface="Calibri"/>
              </a:rPr>
              <a:t> </a:t>
            </a:r>
            <a:r>
              <a:rPr lang="fa-IR" b="1" dirty="0">
                <a:solidFill>
                  <a:srgbClr val="002060"/>
                </a:solidFill>
                <a:latin typeface="Calibri"/>
                <a:ea typeface="Calibri"/>
              </a:rPr>
              <a:t>روز)</a:t>
            </a:r>
            <a:endParaRPr lang="en-US" dirty="0">
              <a:solidFill>
                <a:srgbClr val="002060"/>
              </a:solidFill>
              <a:latin typeface="Calibri"/>
              <a:ea typeface="Calibri"/>
              <a:cs typeface="Arial"/>
            </a:endParaRPr>
          </a:p>
          <a:p>
            <a:pPr marL="342900" indent="-342900" algn="r" rtl="1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fa-IR" b="1" dirty="0">
                <a:solidFill>
                  <a:srgbClr val="002060"/>
                </a:solidFill>
                <a:latin typeface="Calibri"/>
                <a:ea typeface="Calibri"/>
              </a:rPr>
              <a:t>شرایط بازنشستگی در مشاغل سخت و زیان آور</a:t>
            </a:r>
            <a:endParaRPr lang="en-US" dirty="0">
              <a:solidFill>
                <a:srgbClr val="002060"/>
              </a:solidFill>
              <a:latin typeface="Calibri"/>
              <a:ea typeface="Calibri"/>
              <a:cs typeface="Arial"/>
            </a:endParaRPr>
          </a:p>
          <a:p>
            <a:pPr marL="342900" indent="-342900" algn="r" rtl="1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fa-IR" b="1" dirty="0">
                <a:solidFill>
                  <a:srgbClr val="002060"/>
                </a:solidFill>
                <a:latin typeface="Calibri"/>
                <a:ea typeface="Calibri"/>
              </a:rPr>
              <a:t>ترک کار پس از ابلاغ رسمی بازنشستگی از سوی سازمان تامین اجتماعی</a:t>
            </a:r>
            <a:endParaRPr lang="en-US" dirty="0">
              <a:solidFill>
                <a:srgbClr val="002060"/>
              </a:solidFill>
              <a:latin typeface="Calibri"/>
              <a:ea typeface="Calibri"/>
              <a:cs typeface="Arial"/>
            </a:endParaRPr>
          </a:p>
          <a:p>
            <a:pPr marL="342900" indent="-342900" algn="r" rtl="1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fa-IR" b="1" dirty="0">
                <a:solidFill>
                  <a:srgbClr val="002060"/>
                </a:solidFill>
                <a:latin typeface="Calibri"/>
                <a:ea typeface="Calibri"/>
              </a:rPr>
              <a:t>آثار محدودیتها و مزایای ، مشخص به همان شغل و کارگاه</a:t>
            </a:r>
            <a:endParaRPr lang="en-US" dirty="0">
              <a:solidFill>
                <a:srgbClr val="002060"/>
              </a:solidFill>
              <a:latin typeface="Calibri"/>
              <a:ea typeface="Calibri"/>
              <a:cs typeface="Arial"/>
            </a:endParaRPr>
          </a:p>
          <a:p>
            <a:pPr marL="342900" indent="-342900" algn="r" rtl="1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fa-IR" b="1" dirty="0">
                <a:solidFill>
                  <a:srgbClr val="002060"/>
                </a:solidFill>
                <a:latin typeface="Calibri"/>
                <a:ea typeface="Calibri"/>
              </a:rPr>
              <a:t>در هر استان یک کمیته بدوی و تجدیدنظر وجود خواهد داشت.</a:t>
            </a:r>
            <a:endParaRPr lang="en-US" dirty="0">
              <a:solidFill>
                <a:srgbClr val="002060"/>
              </a:solidFill>
              <a:latin typeface="Calibri"/>
              <a:ea typeface="Calibri"/>
              <a:cs typeface="Arial"/>
            </a:endParaRPr>
          </a:p>
          <a:p>
            <a:pPr marL="342900" indent="-342900" algn="r" rtl="1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fa-IR" b="1" dirty="0">
                <a:solidFill>
                  <a:srgbClr val="002060"/>
                </a:solidFill>
                <a:latin typeface="Calibri"/>
                <a:ea typeface="Calibri"/>
              </a:rPr>
              <a:t>نقض آرا از طریق دیوان عدالت اداری امکان پذیر است.</a:t>
            </a:r>
            <a:endParaRPr lang="en-US" dirty="0">
              <a:solidFill>
                <a:srgbClr val="002060"/>
              </a:solidFill>
              <a:latin typeface="Calibri"/>
              <a:ea typeface="Calibri"/>
              <a:cs typeface="Arial"/>
            </a:endParaRPr>
          </a:p>
          <a:p>
            <a:pPr marL="342900" indent="-342900" algn="r" rtl="1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fa-IR" b="1" dirty="0">
                <a:solidFill>
                  <a:srgbClr val="002060"/>
                </a:solidFill>
                <a:latin typeface="Calibri"/>
                <a:ea typeface="Calibri"/>
              </a:rPr>
              <a:t>رای کمیته های بدوی ظرف مدت </a:t>
            </a:r>
            <a:r>
              <a:rPr lang="fa-IR" b="1" dirty="0">
                <a:solidFill>
                  <a:srgbClr val="002060"/>
                </a:solidFill>
                <a:latin typeface="Calibri"/>
                <a:ea typeface="Calibri"/>
                <a:cs typeface="B Nazanin" panose="00000400000000000000" pitchFamily="2" charset="-78"/>
              </a:rPr>
              <a:t>15</a:t>
            </a:r>
            <a:r>
              <a:rPr lang="fa-IR" b="1" dirty="0">
                <a:solidFill>
                  <a:srgbClr val="002060"/>
                </a:solidFill>
                <a:latin typeface="Calibri"/>
                <a:ea typeface="Calibri"/>
              </a:rPr>
              <a:t> روز قابل اعتراض است.</a:t>
            </a:r>
            <a:endParaRPr lang="en-US" dirty="0">
              <a:solidFill>
                <a:srgbClr val="002060"/>
              </a:solidFill>
              <a:latin typeface="Calibri"/>
              <a:ea typeface="Calibri"/>
              <a:cs typeface="Arial"/>
            </a:endParaRPr>
          </a:p>
          <a:p>
            <a:pPr marL="342900" indent="-342900" algn="r" rtl="1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fa-IR" b="1" dirty="0">
                <a:solidFill>
                  <a:srgbClr val="002060"/>
                </a:solidFill>
                <a:latin typeface="Calibri"/>
                <a:ea typeface="Calibri"/>
              </a:rPr>
              <a:t>ابلاغ تصمیمات کمیته به طرفین بر اساس بخشنامه </a:t>
            </a:r>
            <a:r>
              <a:rPr lang="fa-IR" b="1" dirty="0" smtClean="0">
                <a:solidFill>
                  <a:srgbClr val="002060"/>
                </a:solidFill>
                <a:latin typeface="Calibri"/>
                <a:ea typeface="Calibri"/>
              </a:rPr>
              <a:t>وزیرکار</a:t>
            </a:r>
            <a:endParaRPr lang="en-US" dirty="0">
              <a:solidFill>
                <a:srgbClr val="002060"/>
              </a:solidFill>
              <a:latin typeface="Calibri"/>
              <a:ea typeface="Calibri"/>
              <a:cs typeface="Arial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Symbol"/>
              <a:buChar char=""/>
            </a:pPr>
            <a:r>
              <a:rPr lang="fa-IR" b="1" dirty="0">
                <a:solidFill>
                  <a:srgbClr val="002060"/>
                </a:solidFill>
                <a:latin typeface="Calibri"/>
                <a:ea typeface="Calibri"/>
              </a:rPr>
              <a:t>عدم ارتیاط تصمیمات کمیته های موضوع ماده </a:t>
            </a:r>
            <a:r>
              <a:rPr lang="fa-IR" b="1" dirty="0">
                <a:solidFill>
                  <a:srgbClr val="002060"/>
                </a:solidFill>
                <a:latin typeface="Calibri"/>
                <a:ea typeface="Calibri"/>
                <a:cs typeface="B Nazanin" panose="00000400000000000000" pitchFamily="2" charset="-78"/>
              </a:rPr>
              <a:t>76 </a:t>
            </a:r>
            <a:r>
              <a:rPr lang="fa-IR" b="1" dirty="0">
                <a:solidFill>
                  <a:srgbClr val="002060"/>
                </a:solidFill>
                <a:latin typeface="Calibri"/>
                <a:ea typeface="Calibri"/>
              </a:rPr>
              <a:t>قانون تامین اجتماعی با آئین نامه ماده </a:t>
            </a:r>
            <a:r>
              <a:rPr lang="fa-IR" b="1" dirty="0">
                <a:solidFill>
                  <a:srgbClr val="002060"/>
                </a:solidFill>
                <a:latin typeface="Calibri"/>
                <a:ea typeface="Calibri"/>
                <a:cs typeface="B Nazanin" panose="00000400000000000000" pitchFamily="2" charset="-78"/>
              </a:rPr>
              <a:t>52</a:t>
            </a:r>
            <a:r>
              <a:rPr lang="fa-IR" b="1" dirty="0">
                <a:solidFill>
                  <a:srgbClr val="002060"/>
                </a:solidFill>
                <a:latin typeface="Calibri"/>
                <a:ea typeface="Calibri"/>
              </a:rPr>
              <a:t> قانون کار</a:t>
            </a:r>
            <a:endParaRPr lang="en-US" dirty="0">
              <a:solidFill>
                <a:srgbClr val="002060"/>
              </a:solidFill>
              <a:latin typeface="Calibri"/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07504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C:\Users\omid\Desktop\kadr ba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4355976" y="6467142"/>
            <a:ext cx="468053" cy="346234"/>
          </a:xfrm>
          <a:prstGeom prst="ellipse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fa-IR" sz="1000" b="1" dirty="0" smtClean="0">
                <a:solidFill>
                  <a:srgbClr val="800000"/>
                </a:solidFill>
                <a:latin typeface="Titr" pitchFamily="2" charset="-78"/>
                <a:cs typeface="B Nazanin" pitchFamily="2" charset="-78"/>
              </a:rPr>
              <a:t>20</a:t>
            </a:r>
            <a:endParaRPr lang="fa-IR" sz="1000" b="1" dirty="0">
              <a:solidFill>
                <a:srgbClr val="800000"/>
              </a:solidFill>
              <a:latin typeface="Titr" pitchFamily="2" charset="-78"/>
              <a:cs typeface="B Nazanin" pitchFamily="2" charset="-78"/>
            </a:endParaRPr>
          </a:p>
        </p:txBody>
      </p:sp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571472" y="476672"/>
            <a:ext cx="8071048" cy="563563"/>
          </a:xfrm>
        </p:spPr>
        <p:txBody>
          <a:bodyPr/>
          <a:lstStyle/>
          <a:p>
            <a:pPr rtl="1"/>
            <a:r>
              <a:rPr lang="fa-IR" sz="2200" b="1" dirty="0" smtClean="0">
                <a:solidFill>
                  <a:srgbClr val="9E060A"/>
                </a:solidFill>
                <a:latin typeface="Titr" pitchFamily="2" charset="-78"/>
                <a:cs typeface="B Jadid" panose="00000700000000000000" pitchFamily="2" charset="-78"/>
              </a:rPr>
              <a:t>آسیب شناسی رویه های بررسی مشاغل سخت و زیان آور از ابتدای تصویب قانون </a:t>
            </a:r>
            <a:endParaRPr lang="en-US" sz="2200" b="1" dirty="0">
              <a:solidFill>
                <a:srgbClr val="9E060A"/>
              </a:solidFill>
              <a:cs typeface="B Jadid" panose="00000700000000000000" pitchFamily="2" charset="-78"/>
            </a:endParaRPr>
          </a:p>
        </p:txBody>
      </p:sp>
      <p:sp>
        <p:nvSpPr>
          <p:cNvPr id="81923" name="AutoShape 3"/>
          <p:cNvSpPr>
            <a:spLocks noChangeArrowheads="1"/>
          </p:cNvSpPr>
          <p:nvPr/>
        </p:nvSpPr>
        <p:spPr bwMode="auto">
          <a:xfrm>
            <a:off x="5637372" y="2921325"/>
            <a:ext cx="2033736" cy="2349599"/>
          </a:xfrm>
          <a:prstGeom prst="roundRect">
            <a:avLst>
              <a:gd name="adj" fmla="val 16667"/>
            </a:avLst>
          </a:prstGeom>
          <a:solidFill>
            <a:srgbClr val="FFC000">
              <a:alpha val="38000"/>
            </a:srgbClr>
          </a:solidFill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endParaRPr lang="en-US">
              <a:latin typeface="Verdana" pitchFamily="34" charset="0"/>
            </a:endParaRPr>
          </a:p>
        </p:txBody>
      </p:sp>
      <p:sp>
        <p:nvSpPr>
          <p:cNvPr id="81925" name="AutoShape 5"/>
          <p:cNvSpPr>
            <a:spLocks noChangeArrowheads="1"/>
          </p:cNvSpPr>
          <p:nvPr/>
        </p:nvSpPr>
        <p:spPr bwMode="auto">
          <a:xfrm>
            <a:off x="1188347" y="2921325"/>
            <a:ext cx="2033736" cy="2349599"/>
          </a:xfrm>
          <a:prstGeom prst="roundRect">
            <a:avLst>
              <a:gd name="adj" fmla="val 16667"/>
            </a:avLst>
          </a:prstGeom>
          <a:solidFill>
            <a:srgbClr val="FFC000">
              <a:alpha val="38000"/>
            </a:srgbClr>
          </a:solidFill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endParaRPr lang="en-US">
              <a:latin typeface="Verdana" pitchFamily="34" charset="0"/>
            </a:endParaRPr>
          </a:p>
        </p:txBody>
      </p:sp>
      <p:sp>
        <p:nvSpPr>
          <p:cNvPr id="81926" name="Text Box 6"/>
          <p:cNvSpPr txBox="1">
            <a:spLocks noChangeArrowheads="1"/>
          </p:cNvSpPr>
          <p:nvPr/>
        </p:nvSpPr>
        <p:spPr bwMode="auto">
          <a:xfrm>
            <a:off x="1298507" y="3068960"/>
            <a:ext cx="1813415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lnSpc>
                <a:spcPct val="150000"/>
              </a:lnSpc>
            </a:pPr>
            <a:r>
              <a:rPr lang="fa-IR" dirty="0" smtClean="0">
                <a:solidFill>
                  <a:schemeClr val="accent5">
                    <a:lumMod val="50000"/>
                  </a:schemeClr>
                </a:solidFill>
                <a:cs typeface="B Titr" pitchFamily="2" charset="-78"/>
              </a:rPr>
              <a:t>حذف صفت سخت و زیان آوری و سالم سازی محیط کار در فرجه زمانی 2 ساله</a:t>
            </a:r>
          </a:p>
          <a:p>
            <a:pPr algn="ctr" eaLnBrk="0" hangingPunct="0">
              <a:lnSpc>
                <a:spcPct val="150000"/>
              </a:lnSpc>
            </a:pPr>
            <a:r>
              <a:rPr lang="fa-IR" dirty="0" smtClean="0">
                <a:solidFill>
                  <a:schemeClr val="accent5">
                    <a:lumMod val="50000"/>
                  </a:schemeClr>
                </a:solidFill>
                <a:cs typeface="B Titr" pitchFamily="2" charset="-78"/>
              </a:rPr>
              <a:t>( ماده 3 ) </a:t>
            </a:r>
            <a:endParaRPr lang="en-US" dirty="0">
              <a:solidFill>
                <a:schemeClr val="accent5">
                  <a:lumMod val="50000"/>
                </a:schemeClr>
              </a:solidFill>
              <a:cs typeface="B Titr" pitchFamily="2" charset="-78"/>
            </a:endParaRPr>
          </a:p>
        </p:txBody>
      </p:sp>
      <p:sp>
        <p:nvSpPr>
          <p:cNvPr id="81927" name="AutoShape 7"/>
          <p:cNvSpPr>
            <a:spLocks noChangeAspect="1" noChangeArrowheads="1" noTextEdit="1"/>
          </p:cNvSpPr>
          <p:nvPr/>
        </p:nvSpPr>
        <p:spPr bwMode="gray">
          <a:xfrm>
            <a:off x="3222625" y="3278541"/>
            <a:ext cx="809258" cy="110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1928" name="Freeform 8"/>
          <p:cNvSpPr>
            <a:spLocks/>
          </p:cNvSpPr>
          <p:nvPr/>
        </p:nvSpPr>
        <p:spPr bwMode="gray">
          <a:xfrm>
            <a:off x="3358825" y="3248799"/>
            <a:ext cx="739338" cy="1006275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31765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1929" name="AutoShape 9"/>
          <p:cNvSpPr>
            <a:spLocks noChangeAspect="1" noChangeArrowheads="1" noTextEdit="1"/>
          </p:cNvSpPr>
          <p:nvPr/>
        </p:nvSpPr>
        <p:spPr bwMode="gray">
          <a:xfrm flipH="1">
            <a:off x="4868862" y="3278541"/>
            <a:ext cx="809257" cy="110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1930" name="Freeform 10"/>
          <p:cNvSpPr>
            <a:spLocks/>
          </p:cNvSpPr>
          <p:nvPr/>
        </p:nvSpPr>
        <p:spPr bwMode="gray">
          <a:xfrm flipH="1">
            <a:off x="4867777" y="3220180"/>
            <a:ext cx="739337" cy="1006275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31765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2481599" y="1172544"/>
            <a:ext cx="3657279" cy="1886497"/>
            <a:chOff x="1987" y="1282"/>
            <a:chExt cx="1875" cy="960"/>
          </a:xfrm>
        </p:grpSpPr>
        <p:grpSp>
          <p:nvGrpSpPr>
            <p:cNvPr id="3" name="Group 12"/>
            <p:cNvGrpSpPr>
              <a:grpSpLocks/>
            </p:cNvGrpSpPr>
            <p:nvPr/>
          </p:nvGrpSpPr>
          <p:grpSpPr bwMode="auto">
            <a:xfrm>
              <a:off x="1987" y="1282"/>
              <a:ext cx="1875" cy="960"/>
              <a:chOff x="1965" y="902"/>
              <a:chExt cx="1913" cy="978"/>
            </a:xfrm>
          </p:grpSpPr>
          <p:sp>
            <p:nvSpPr>
              <p:cNvPr id="81933" name="Oval 13"/>
              <p:cNvSpPr>
                <a:spLocks noChangeArrowheads="1"/>
              </p:cNvSpPr>
              <p:nvPr/>
            </p:nvSpPr>
            <p:spPr bwMode="gray">
              <a:xfrm>
                <a:off x="1965" y="973"/>
                <a:ext cx="1905" cy="907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48627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1934" name="Oval 14"/>
              <p:cNvSpPr>
                <a:spLocks noChangeArrowheads="1"/>
              </p:cNvSpPr>
              <p:nvPr/>
            </p:nvSpPr>
            <p:spPr bwMode="gray">
              <a:xfrm>
                <a:off x="1973" y="902"/>
                <a:ext cx="1905" cy="907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44314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81935" name="Oval 15"/>
            <p:cNvSpPr>
              <a:spLocks noChangeArrowheads="1"/>
            </p:cNvSpPr>
            <p:nvPr/>
          </p:nvSpPr>
          <p:spPr bwMode="gray">
            <a:xfrm>
              <a:off x="2086" y="1314"/>
              <a:ext cx="1691" cy="845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81936" name="Oval 16"/>
            <p:cNvSpPr>
              <a:spLocks noChangeArrowheads="1"/>
            </p:cNvSpPr>
            <p:nvPr/>
          </p:nvSpPr>
          <p:spPr bwMode="gray">
            <a:xfrm>
              <a:off x="2108" y="1319"/>
              <a:ext cx="1650" cy="824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0"/>
                  </a:schemeClr>
                </a:gs>
                <a:gs pos="100000">
                  <a:schemeClr val="accent1">
                    <a:gamma/>
                    <a:tint val="34902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81937" name="Oval 17"/>
            <p:cNvSpPr>
              <a:spLocks noChangeArrowheads="1"/>
            </p:cNvSpPr>
            <p:nvPr/>
          </p:nvSpPr>
          <p:spPr bwMode="gray">
            <a:xfrm>
              <a:off x="2173" y="1367"/>
              <a:ext cx="1570" cy="770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79216"/>
                    <a:invGamma/>
                  </a:schemeClr>
                </a:gs>
                <a:gs pos="100000">
                  <a:schemeClr val="accent1">
                    <a:alpha val="48000"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81938" name="Oval 18"/>
            <p:cNvSpPr>
              <a:spLocks noChangeArrowheads="1"/>
            </p:cNvSpPr>
            <p:nvPr/>
          </p:nvSpPr>
          <p:spPr bwMode="gray">
            <a:xfrm>
              <a:off x="2157" y="1404"/>
              <a:ext cx="1560" cy="7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</p:grpSp>
      <p:sp>
        <p:nvSpPr>
          <p:cNvPr id="81939" name="Text Box 19"/>
          <p:cNvSpPr txBox="1">
            <a:spLocks noChangeArrowheads="1"/>
          </p:cNvSpPr>
          <p:nvPr/>
        </p:nvSpPr>
        <p:spPr bwMode="auto">
          <a:xfrm>
            <a:off x="3000792" y="1608611"/>
            <a:ext cx="2603597" cy="98488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fa-IR" sz="2000" b="1" dirty="0" smtClean="0">
                <a:solidFill>
                  <a:srgbClr val="002060"/>
                </a:solidFill>
                <a:cs typeface="B Titr" pitchFamily="2" charset="-78"/>
              </a:rPr>
              <a:t>اهداف پیش بینی شده  در </a:t>
            </a:r>
          </a:p>
          <a:p>
            <a:pPr algn="ctr" eaLnBrk="0" hangingPunct="0"/>
            <a:r>
              <a:rPr lang="fa-IR" sz="2000" b="1" dirty="0" smtClean="0">
                <a:solidFill>
                  <a:srgbClr val="002060"/>
                </a:solidFill>
                <a:cs typeface="B Titr" pitchFamily="2" charset="-78"/>
              </a:rPr>
              <a:t>تصویبنامه سخت و زیان آور</a:t>
            </a:r>
          </a:p>
          <a:p>
            <a:pPr algn="ctr" eaLnBrk="0" hangingPunct="0"/>
            <a:r>
              <a:rPr lang="fa-IR" b="1" dirty="0" smtClean="0">
                <a:solidFill>
                  <a:srgbClr val="002060"/>
                </a:solidFill>
                <a:cs typeface="B Titr" pitchFamily="2" charset="-78"/>
              </a:rPr>
              <a:t>(</a:t>
            </a:r>
            <a:r>
              <a:rPr lang="fa-IR" sz="1600" b="1" dirty="0" smtClean="0">
                <a:solidFill>
                  <a:srgbClr val="002060"/>
                </a:solidFill>
                <a:cs typeface="B Titr" pitchFamily="2" charset="-78"/>
              </a:rPr>
              <a:t> ماده 76 قانون تامین اجتماعی)</a:t>
            </a:r>
            <a:endParaRPr lang="en-US" sz="1600" dirty="0">
              <a:solidFill>
                <a:srgbClr val="002060"/>
              </a:solidFill>
              <a:cs typeface="B Titr" pitchFamily="2" charset="-78"/>
            </a:endParaRPr>
          </a:p>
        </p:txBody>
      </p:sp>
      <p:sp>
        <p:nvSpPr>
          <p:cNvPr id="81940" name="Text Box 20"/>
          <p:cNvSpPr txBox="1">
            <a:spLocks noChangeArrowheads="1"/>
          </p:cNvSpPr>
          <p:nvPr/>
        </p:nvSpPr>
        <p:spPr bwMode="auto">
          <a:xfrm>
            <a:off x="5792926" y="3028524"/>
            <a:ext cx="1745623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lnSpc>
                <a:spcPct val="150000"/>
              </a:lnSpc>
            </a:pPr>
            <a:r>
              <a:rPr lang="fa-IR" dirty="0" smtClean="0">
                <a:solidFill>
                  <a:srgbClr val="6600FF"/>
                </a:solidFill>
                <a:cs typeface="B Titr" pitchFamily="2" charset="-78"/>
              </a:rPr>
              <a:t>صیانت از کارگرانی که در معرض عوامل زیان آور محیط کارقرار دارند</a:t>
            </a:r>
            <a:endParaRPr lang="en-US" dirty="0">
              <a:solidFill>
                <a:srgbClr val="6600FF"/>
              </a:solidFill>
              <a:cs typeface="B Titr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1472" y="5291752"/>
            <a:ext cx="80010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/>
            <a:r>
              <a:rPr lang="fa-IR" b="1" dirty="0" smtClean="0">
                <a:solidFill>
                  <a:schemeClr val="tx2">
                    <a:lumMod val="75000"/>
                  </a:schemeClr>
                </a:solidFill>
                <a:latin typeface="2  Titr"/>
              </a:rPr>
              <a:t>با توجه به آسیب شناسی بعمل آمده از رویه های کمیته های سخت و زیان آور،تغییر رویکرد حمایتی از کارگران به ایمن سازی صنایع و حذف صفت سخت و زیان آوری ضروری به نظر می رسد.این در حالی است که وزارت بهداشت ، درمان و آموزش پزشکی باید نقش موثرتری در این خصوص ایفاء نماید.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2  Titr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"/>
                                        <p:tgtEl>
                                          <p:spTgt spid="81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19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1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1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1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1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1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35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122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/>
      <p:bldP spid="81923" grpId="0" animBg="1"/>
      <p:bldP spid="81925" grpId="0" animBg="1"/>
      <p:bldP spid="81926" grpId="0"/>
      <p:bldP spid="81928" grpId="0" animBg="1"/>
      <p:bldP spid="81930" grpId="0" animBg="1"/>
      <p:bldP spid="81939" grpId="0"/>
      <p:bldP spid="81940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 descr="C:\Users\omid\Desktop\kadr ba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51" y="-66986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8" name="Group 97"/>
          <p:cNvGrpSpPr/>
          <p:nvPr/>
        </p:nvGrpSpPr>
        <p:grpSpPr>
          <a:xfrm>
            <a:off x="6069110" y="2222950"/>
            <a:ext cx="1436171" cy="583812"/>
            <a:chOff x="6112925" y="2652135"/>
            <a:chExt cx="1436171" cy="583812"/>
          </a:xfrm>
        </p:grpSpPr>
        <p:sp>
          <p:nvSpPr>
            <p:cNvPr id="13" name="Rectangle 24"/>
            <p:cNvSpPr>
              <a:spLocks noChangeArrowheads="1"/>
            </p:cNvSpPr>
            <p:nvPr/>
          </p:nvSpPr>
          <p:spPr bwMode="gray">
            <a:xfrm>
              <a:off x="6140747" y="2652135"/>
              <a:ext cx="1292899" cy="423498"/>
            </a:xfrm>
            <a:prstGeom prst="roundRect">
              <a:avLst/>
            </a:prstGeom>
            <a:gradFill rotWithShape="1">
              <a:gsLst>
                <a:gs pos="0">
                  <a:srgbClr val="C0C0C0"/>
                </a:gs>
                <a:gs pos="100000">
                  <a:schemeClr val="accent2"/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18" name="Content Placeholder 2"/>
            <p:cNvSpPr txBox="1">
              <a:spLocks/>
            </p:cNvSpPr>
            <p:nvPr/>
          </p:nvSpPr>
          <p:spPr>
            <a:xfrm>
              <a:off x="6112925" y="2677536"/>
              <a:ext cx="1436171" cy="558411"/>
            </a:xfrm>
            <a:prstGeom prst="rect">
              <a:avLst/>
            </a:prstGeom>
          </p:spPr>
          <p:txBody>
            <a:bodyPr vert="horz">
              <a:normAutofit/>
            </a:bodyPr>
            <a:lstStyle>
              <a:lvl1pPr marL="411480" indent="-342900" algn="l" rtl="0" eaLnBrk="1" latinLnBrk="0" hangingPunct="1">
                <a:spcBef>
                  <a:spcPts val="700"/>
                </a:spcBef>
                <a:buClr>
                  <a:schemeClr val="tx2"/>
                </a:buClr>
                <a:buSzPct val="95000"/>
                <a:buFont typeface="Wingdings"/>
                <a:buChar char=""/>
                <a:defRPr kumimoji="0" sz="3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0664" indent="-28575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/>
                <a:buChar char="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96696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 2"/>
                <a:buChar char=""/>
                <a:defRPr kumimoji="0"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261872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3"/>
                <a:buChar char=""/>
                <a:defRPr kumimoji="0" sz="2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481328" indent="-210312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2"/>
                <a:buChar char="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09928" indent="-210312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2"/>
                <a:buChar char=""/>
                <a:defRPr kumimoji="0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901952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093976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286000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  <a:extLst/>
            </a:lstStyle>
            <a:p>
              <a:pPr marL="68580" indent="0">
                <a:buNone/>
              </a:pPr>
              <a:r>
                <a:rPr lang="fa-IR" sz="1800" dirty="0" smtClean="0">
                  <a:latin typeface="Verdana"/>
                  <a:cs typeface="B Titr" pitchFamily="2" charset="-78"/>
                </a:rPr>
                <a:t>مشاغل سخت</a:t>
              </a:r>
              <a:endParaRPr lang="en-US" sz="1800" dirty="0"/>
            </a:p>
          </p:txBody>
        </p:sp>
      </p:grpSp>
      <p:grpSp>
        <p:nvGrpSpPr>
          <p:cNvPr id="96" name="Group 95"/>
          <p:cNvGrpSpPr/>
          <p:nvPr/>
        </p:nvGrpSpPr>
        <p:grpSpPr>
          <a:xfrm>
            <a:off x="3695499" y="1021579"/>
            <a:ext cx="1747466" cy="735246"/>
            <a:chOff x="3752088" y="1859542"/>
            <a:chExt cx="1747466" cy="735246"/>
          </a:xfrm>
        </p:grpSpPr>
        <p:sp>
          <p:nvSpPr>
            <p:cNvPr id="16" name="Oval 27"/>
            <p:cNvSpPr>
              <a:spLocks noChangeArrowheads="1"/>
            </p:cNvSpPr>
            <p:nvPr/>
          </p:nvSpPr>
          <p:spPr bwMode="gray">
            <a:xfrm>
              <a:off x="3752088" y="1859542"/>
              <a:ext cx="1747466" cy="735246"/>
            </a:xfrm>
            <a:prstGeom prst="round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1400" dirty="0">
                <a:solidFill>
                  <a:srgbClr val="FF9966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793639" y="1886901"/>
              <a:ext cx="170591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a-IR" sz="2000" dirty="0" smtClean="0">
                  <a:solidFill>
                    <a:schemeClr val="bg1"/>
                  </a:solidFill>
                  <a:latin typeface="Verdana"/>
                  <a:cs typeface="B Titr" pitchFamily="2" charset="-78"/>
                </a:rPr>
                <a:t>مشاغل</a:t>
              </a:r>
            </a:p>
            <a:p>
              <a:r>
                <a:rPr lang="fa-IR" sz="2000" dirty="0" smtClean="0">
                  <a:solidFill>
                    <a:schemeClr val="bg1"/>
                  </a:solidFill>
                  <a:latin typeface="Verdana"/>
                  <a:cs typeface="B Titr" pitchFamily="2" charset="-78"/>
                </a:rPr>
                <a:t>سخت و زیان آور</a:t>
              </a:r>
              <a:endParaRPr lang="en-US" sz="2000" dirty="0">
                <a:solidFill>
                  <a:schemeClr val="bg1"/>
                </a:solidFill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4281506" y="6467142"/>
            <a:ext cx="609219" cy="346234"/>
          </a:xfrm>
          <a:prstGeom prst="ellipse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fa-IR" sz="1000" b="1" dirty="0" smtClean="0">
                <a:solidFill>
                  <a:srgbClr val="800000"/>
                </a:solidFill>
                <a:latin typeface="Titr" pitchFamily="2" charset="-78"/>
                <a:cs typeface="B Nazanin" pitchFamily="2" charset="-78"/>
              </a:rPr>
              <a:t>19</a:t>
            </a:r>
            <a:endParaRPr lang="fa-IR" sz="1000" b="1" dirty="0">
              <a:solidFill>
                <a:srgbClr val="800000"/>
              </a:solidFill>
              <a:latin typeface="Titr" pitchFamily="2" charset="-78"/>
              <a:cs typeface="B Nazanin" pitchFamily="2" charset="-78"/>
            </a:endParaRPr>
          </a:p>
        </p:txBody>
      </p:sp>
      <p:grpSp>
        <p:nvGrpSpPr>
          <p:cNvPr id="97" name="Group 96"/>
          <p:cNvGrpSpPr/>
          <p:nvPr/>
        </p:nvGrpSpPr>
        <p:grpSpPr>
          <a:xfrm>
            <a:off x="1517739" y="2080813"/>
            <a:ext cx="1726356" cy="558411"/>
            <a:chOff x="1517739" y="2080813"/>
            <a:chExt cx="1726356" cy="558411"/>
          </a:xfrm>
        </p:grpSpPr>
        <p:sp>
          <p:nvSpPr>
            <p:cNvPr id="33" name="Rectangle 24"/>
            <p:cNvSpPr>
              <a:spLocks noChangeArrowheads="1"/>
            </p:cNvSpPr>
            <p:nvPr/>
          </p:nvSpPr>
          <p:spPr bwMode="gray">
            <a:xfrm>
              <a:off x="1659919" y="2148269"/>
              <a:ext cx="1584176" cy="423498"/>
            </a:xfrm>
            <a:prstGeom prst="roundRect">
              <a:avLst/>
            </a:prstGeom>
            <a:gradFill rotWithShape="1">
              <a:gsLst>
                <a:gs pos="0">
                  <a:srgbClr val="C0C0C0"/>
                </a:gs>
                <a:gs pos="100000">
                  <a:schemeClr val="accent2"/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34" name="Content Placeholder 2"/>
            <p:cNvSpPr txBox="1">
              <a:spLocks/>
            </p:cNvSpPr>
            <p:nvPr/>
          </p:nvSpPr>
          <p:spPr>
            <a:xfrm>
              <a:off x="1517739" y="2080813"/>
              <a:ext cx="1584176" cy="558411"/>
            </a:xfrm>
            <a:prstGeom prst="rect">
              <a:avLst/>
            </a:prstGeom>
          </p:spPr>
          <p:txBody>
            <a:bodyPr vert="horz">
              <a:normAutofit/>
            </a:bodyPr>
            <a:lstStyle>
              <a:lvl1pPr marL="411480" indent="-342900" algn="l" rtl="0" eaLnBrk="1" latinLnBrk="0" hangingPunct="1">
                <a:spcBef>
                  <a:spcPts val="700"/>
                </a:spcBef>
                <a:buClr>
                  <a:schemeClr val="tx2"/>
                </a:buClr>
                <a:buSzPct val="95000"/>
                <a:buFont typeface="Wingdings"/>
                <a:buChar char=""/>
                <a:defRPr kumimoji="0" sz="3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0664" indent="-28575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/>
                <a:buChar char="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96696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 2"/>
                <a:buChar char=""/>
                <a:defRPr kumimoji="0"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261872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3"/>
                <a:buChar char=""/>
                <a:defRPr kumimoji="0" sz="2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481328" indent="-210312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2"/>
                <a:buChar char="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09928" indent="-210312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2"/>
                <a:buChar char=""/>
                <a:defRPr kumimoji="0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901952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093976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286000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  <a:extLst/>
            </a:lstStyle>
            <a:p>
              <a:pPr marL="68580" indent="0">
                <a:buNone/>
              </a:pPr>
              <a:r>
                <a:rPr lang="fa-IR" sz="1800" dirty="0" smtClean="0">
                  <a:latin typeface="Verdana"/>
                  <a:cs typeface="B Titr" pitchFamily="2" charset="-78"/>
                </a:rPr>
                <a:t>مشاغل زیان </a:t>
              </a:r>
              <a:r>
                <a:rPr lang="fa-IR" sz="1800" dirty="0">
                  <a:latin typeface="Verdana"/>
                  <a:cs typeface="B Titr" pitchFamily="2" charset="-78"/>
                </a:rPr>
                <a:t>آور</a:t>
              </a:r>
              <a:endParaRPr lang="en-US" sz="1800" dirty="0"/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3180705" y="1764136"/>
            <a:ext cx="2836157" cy="633355"/>
            <a:chOff x="3260775" y="2412439"/>
            <a:chExt cx="2836157" cy="269096"/>
          </a:xfrm>
        </p:grpSpPr>
        <p:cxnSp>
          <p:nvCxnSpPr>
            <p:cNvPr id="5" name="Elbow Connector 4"/>
            <p:cNvCxnSpPr/>
            <p:nvPr/>
          </p:nvCxnSpPr>
          <p:spPr>
            <a:xfrm rot="10800000" flipV="1">
              <a:off x="3260775" y="2413643"/>
              <a:ext cx="1445116" cy="266688"/>
            </a:xfrm>
            <a:prstGeom prst="bentConnector3">
              <a:avLst>
                <a:gd name="adj1" fmla="val 23886"/>
              </a:avLst>
            </a:prstGeom>
            <a:ln w="28575">
              <a:solidFill>
                <a:schemeClr val="accent6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Elbow Connector 10"/>
            <p:cNvCxnSpPr>
              <a:endCxn id="13" idx="1"/>
            </p:cNvCxnSpPr>
            <p:nvPr/>
          </p:nvCxnSpPr>
          <p:spPr>
            <a:xfrm>
              <a:off x="4582006" y="2412439"/>
              <a:ext cx="1514926" cy="269096"/>
            </a:xfrm>
            <a:prstGeom prst="bentConnector3">
              <a:avLst>
                <a:gd name="adj1" fmla="val 20299"/>
              </a:avLst>
            </a:prstGeom>
            <a:ln w="28575">
              <a:solidFill>
                <a:schemeClr val="accent6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9" name="Group 98"/>
          <p:cNvGrpSpPr/>
          <p:nvPr/>
        </p:nvGrpSpPr>
        <p:grpSpPr>
          <a:xfrm>
            <a:off x="5050608" y="2646448"/>
            <a:ext cx="4093392" cy="1001439"/>
            <a:chOff x="4829560" y="3075633"/>
            <a:chExt cx="4093392" cy="1001439"/>
          </a:xfrm>
        </p:grpSpPr>
        <p:sp>
          <p:nvSpPr>
            <p:cNvPr id="28" name="Rectangle 24"/>
            <p:cNvSpPr>
              <a:spLocks noChangeArrowheads="1"/>
            </p:cNvSpPr>
            <p:nvPr/>
          </p:nvSpPr>
          <p:spPr bwMode="gray">
            <a:xfrm>
              <a:off x="5220072" y="3428999"/>
              <a:ext cx="3240360" cy="648073"/>
            </a:xfrm>
            <a:prstGeom prst="round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50" name="Content Placeholder 2"/>
            <p:cNvSpPr txBox="1">
              <a:spLocks/>
            </p:cNvSpPr>
            <p:nvPr/>
          </p:nvSpPr>
          <p:spPr>
            <a:xfrm>
              <a:off x="4829560" y="3429000"/>
              <a:ext cx="4093392" cy="576064"/>
            </a:xfrm>
            <a:prstGeom prst="rect">
              <a:avLst/>
            </a:prstGeom>
          </p:spPr>
          <p:txBody>
            <a:bodyPr vert="horz">
              <a:noAutofit/>
            </a:bodyPr>
            <a:lstStyle>
              <a:lvl1pPr marL="411480" indent="-342900" algn="l" rtl="0" eaLnBrk="1" latinLnBrk="0" hangingPunct="1">
                <a:spcBef>
                  <a:spcPts val="700"/>
                </a:spcBef>
                <a:buClr>
                  <a:schemeClr val="tx2"/>
                </a:buClr>
                <a:buSzPct val="95000"/>
                <a:buFont typeface="Wingdings"/>
                <a:buChar char=""/>
                <a:defRPr kumimoji="0" sz="3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0664" indent="-28575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/>
                <a:buChar char="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96696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 2"/>
                <a:buChar char=""/>
                <a:defRPr kumimoji="0"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261872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3"/>
                <a:buChar char=""/>
                <a:defRPr kumimoji="0" sz="2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481328" indent="-210312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2"/>
                <a:buChar char="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09928" indent="-210312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2"/>
                <a:buChar char=""/>
                <a:defRPr kumimoji="0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901952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093976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286000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  <a:extLst/>
            </a:lstStyle>
            <a:p>
              <a:pPr marL="68580" lvl="0" indent="0" algn="ctr" rtl="1">
                <a:buNone/>
              </a:pPr>
              <a:r>
                <a:rPr lang="fa-IR" sz="1600" dirty="0" smtClean="0">
                  <a:solidFill>
                    <a:srgbClr val="C00000"/>
                  </a:solidFill>
                  <a:cs typeface="B Titr" pitchFamily="2" charset="-78"/>
                </a:rPr>
                <a:t>تخصیص فوق العاده های سختی کار</a:t>
              </a:r>
            </a:p>
            <a:p>
              <a:pPr marL="68580" lvl="0" indent="0" algn="ctr" rtl="1">
                <a:buNone/>
              </a:pPr>
              <a:r>
                <a:rPr lang="fa-IR" sz="1600" dirty="0" smtClean="0">
                  <a:solidFill>
                    <a:srgbClr val="C00000"/>
                  </a:solidFill>
                  <a:cs typeface="B Titr" pitchFamily="2" charset="-78"/>
                </a:rPr>
                <a:t> از طریق اجرای طرح های طبقه بندی مشاغل</a:t>
              </a:r>
              <a:endParaRPr lang="en-US" sz="1600" dirty="0" smtClean="0">
                <a:solidFill>
                  <a:srgbClr val="C00000"/>
                </a:solidFill>
                <a:latin typeface="Verdana"/>
                <a:cs typeface="B Titr" pitchFamily="2" charset="-78"/>
              </a:endParaRPr>
            </a:p>
          </p:txBody>
        </p:sp>
        <p:cxnSp>
          <p:nvCxnSpPr>
            <p:cNvPr id="21" name="Straight Arrow Connector 20"/>
            <p:cNvCxnSpPr/>
            <p:nvPr/>
          </p:nvCxnSpPr>
          <p:spPr>
            <a:xfrm>
              <a:off x="6787196" y="3075633"/>
              <a:ext cx="0" cy="353366"/>
            </a:xfrm>
            <a:prstGeom prst="straightConnector1">
              <a:avLst/>
            </a:prstGeom>
            <a:ln w="28575">
              <a:solidFill>
                <a:srgbClr val="8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1" name="Group 100"/>
          <p:cNvGrpSpPr/>
          <p:nvPr/>
        </p:nvGrpSpPr>
        <p:grpSpPr>
          <a:xfrm>
            <a:off x="1554740" y="4159446"/>
            <a:ext cx="3055550" cy="1436832"/>
            <a:chOff x="1467592" y="4456869"/>
            <a:chExt cx="3055550" cy="1440770"/>
          </a:xfrm>
        </p:grpSpPr>
        <p:cxnSp>
          <p:nvCxnSpPr>
            <p:cNvPr id="82" name="Elbow Connector 81"/>
            <p:cNvCxnSpPr/>
            <p:nvPr/>
          </p:nvCxnSpPr>
          <p:spPr>
            <a:xfrm rot="16200000" flipH="1">
              <a:off x="3054496" y="4459599"/>
              <a:ext cx="700321" cy="694862"/>
            </a:xfrm>
            <a:prstGeom prst="bentConnector3">
              <a:avLst>
                <a:gd name="adj1" fmla="val 50000"/>
              </a:avLst>
            </a:prstGeom>
            <a:ln w="28575">
              <a:solidFill>
                <a:srgbClr val="6633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Elbow Connector 82"/>
            <p:cNvCxnSpPr/>
            <p:nvPr/>
          </p:nvCxnSpPr>
          <p:spPr>
            <a:xfrm rot="5400000">
              <a:off x="2324814" y="4424779"/>
              <a:ext cx="696384" cy="768441"/>
            </a:xfrm>
            <a:prstGeom prst="bentConnector3">
              <a:avLst>
                <a:gd name="adj1" fmla="val 50000"/>
              </a:avLst>
            </a:prstGeom>
            <a:ln w="28575">
              <a:solidFill>
                <a:srgbClr val="6633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Arrow Connector 83"/>
            <p:cNvCxnSpPr/>
            <p:nvPr/>
          </p:nvCxnSpPr>
          <p:spPr>
            <a:xfrm flipH="1">
              <a:off x="3057226" y="4596587"/>
              <a:ext cx="2606" cy="210684"/>
            </a:xfrm>
            <a:prstGeom prst="straightConnector1">
              <a:avLst/>
            </a:prstGeom>
            <a:ln w="28575">
              <a:solidFill>
                <a:srgbClr val="6633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Rectangle 24"/>
            <p:cNvSpPr>
              <a:spLocks noChangeArrowheads="1"/>
            </p:cNvSpPr>
            <p:nvPr/>
          </p:nvSpPr>
          <p:spPr bwMode="gray">
            <a:xfrm>
              <a:off x="1659919" y="5158659"/>
              <a:ext cx="1296144" cy="492480"/>
            </a:xfrm>
            <a:prstGeom prst="round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87" name="Content Placeholder 2"/>
            <p:cNvSpPr txBox="1">
              <a:spLocks/>
            </p:cNvSpPr>
            <p:nvPr/>
          </p:nvSpPr>
          <p:spPr>
            <a:xfrm>
              <a:off x="1467592" y="5275500"/>
              <a:ext cx="1584176" cy="323998"/>
            </a:xfrm>
            <a:prstGeom prst="rect">
              <a:avLst/>
            </a:prstGeom>
          </p:spPr>
          <p:txBody>
            <a:bodyPr vert="horz">
              <a:noAutofit/>
            </a:bodyPr>
            <a:lstStyle>
              <a:lvl1pPr marL="411480" indent="-342900" algn="l" rtl="0" eaLnBrk="1" latinLnBrk="0" hangingPunct="1">
                <a:spcBef>
                  <a:spcPts val="700"/>
                </a:spcBef>
                <a:buClr>
                  <a:schemeClr val="tx2"/>
                </a:buClr>
                <a:buSzPct val="95000"/>
                <a:buFont typeface="Wingdings"/>
                <a:buChar char=""/>
                <a:defRPr kumimoji="0" sz="3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0664" indent="-28575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/>
                <a:buChar char="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96696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 2"/>
                <a:buChar char=""/>
                <a:defRPr kumimoji="0"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261872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3"/>
                <a:buChar char=""/>
                <a:defRPr kumimoji="0" sz="2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481328" indent="-210312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2"/>
                <a:buChar char="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09928" indent="-210312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2"/>
                <a:buChar char=""/>
                <a:defRPr kumimoji="0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901952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093976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286000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  <a:extLst/>
            </a:lstStyle>
            <a:p>
              <a:pPr marL="68580" indent="0" algn="ctr">
                <a:buNone/>
              </a:pPr>
              <a:r>
                <a:rPr lang="fa-IR" sz="1200" dirty="0" smtClean="0">
                  <a:latin typeface="Verdana"/>
                  <a:cs typeface="B Titr" pitchFamily="2" charset="-78"/>
                </a:rPr>
                <a:t>نارضایتی کارفرما</a:t>
              </a:r>
            </a:p>
          </p:txBody>
        </p:sp>
        <p:sp>
          <p:nvSpPr>
            <p:cNvPr id="89" name="Rectangle 24"/>
            <p:cNvSpPr>
              <a:spLocks noChangeArrowheads="1"/>
            </p:cNvSpPr>
            <p:nvPr/>
          </p:nvSpPr>
          <p:spPr bwMode="gray">
            <a:xfrm>
              <a:off x="3134526" y="5170234"/>
              <a:ext cx="1296144" cy="492480"/>
            </a:xfrm>
            <a:prstGeom prst="round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90" name="Content Placeholder 2"/>
            <p:cNvSpPr txBox="1">
              <a:spLocks/>
            </p:cNvSpPr>
            <p:nvPr/>
          </p:nvSpPr>
          <p:spPr>
            <a:xfrm>
              <a:off x="2938966" y="5275500"/>
              <a:ext cx="1584176" cy="622139"/>
            </a:xfrm>
            <a:prstGeom prst="rect">
              <a:avLst/>
            </a:prstGeom>
          </p:spPr>
          <p:txBody>
            <a:bodyPr vert="horz">
              <a:noAutofit/>
            </a:bodyPr>
            <a:lstStyle>
              <a:lvl1pPr marL="411480" indent="-342900" algn="l" rtl="0" eaLnBrk="1" latinLnBrk="0" hangingPunct="1">
                <a:spcBef>
                  <a:spcPts val="700"/>
                </a:spcBef>
                <a:buClr>
                  <a:schemeClr val="tx2"/>
                </a:buClr>
                <a:buSzPct val="95000"/>
                <a:buFont typeface="Wingdings"/>
                <a:buChar char=""/>
                <a:defRPr kumimoji="0" sz="3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0664" indent="-28575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/>
                <a:buChar char="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96696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 2"/>
                <a:buChar char=""/>
                <a:defRPr kumimoji="0"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261872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3"/>
                <a:buChar char=""/>
                <a:defRPr kumimoji="0" sz="2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481328" indent="-210312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2"/>
                <a:buChar char="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09928" indent="-210312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2"/>
                <a:buChar char=""/>
                <a:defRPr kumimoji="0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901952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093976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286000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  <a:extLst/>
            </a:lstStyle>
            <a:p>
              <a:pPr marL="68580" indent="0" algn="ctr">
                <a:buNone/>
              </a:pPr>
              <a:r>
                <a:rPr lang="fa-IR" sz="1200" dirty="0" smtClean="0">
                  <a:latin typeface="Verdana"/>
                  <a:cs typeface="B Titr" pitchFamily="2" charset="-78"/>
                </a:rPr>
                <a:t>نارضایتی کارگر</a:t>
              </a:r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971600" y="5796644"/>
            <a:ext cx="3960439" cy="576065"/>
            <a:chOff x="1705128" y="5796644"/>
            <a:chExt cx="2448272" cy="576065"/>
          </a:xfrm>
          <a:solidFill>
            <a:srgbClr val="FFC000"/>
          </a:solidFill>
        </p:grpSpPr>
        <p:sp>
          <p:nvSpPr>
            <p:cNvPr id="93" name="Rectangle 24"/>
            <p:cNvSpPr>
              <a:spLocks noChangeArrowheads="1"/>
            </p:cNvSpPr>
            <p:nvPr/>
          </p:nvSpPr>
          <p:spPr bwMode="gray">
            <a:xfrm>
              <a:off x="2259680" y="5815143"/>
              <a:ext cx="1558522" cy="557566"/>
            </a:xfrm>
            <a:prstGeom prst="roundRect">
              <a:avLst/>
            </a:prstGeom>
            <a:grpFill/>
            <a:ln>
              <a:headEnd/>
              <a:tailEnd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none" anchor="ctr" anchorCtr="0"/>
            <a:lstStyle/>
            <a:p>
              <a:endParaRPr lang="en-US" sz="2400">
                <a:solidFill>
                  <a:srgbClr val="000000"/>
                </a:solidFill>
              </a:endParaRPr>
            </a:p>
          </p:txBody>
        </p:sp>
        <p:sp>
          <p:nvSpPr>
            <p:cNvPr id="94" name="Content Placeholder 2"/>
            <p:cNvSpPr txBox="1">
              <a:spLocks/>
            </p:cNvSpPr>
            <p:nvPr/>
          </p:nvSpPr>
          <p:spPr>
            <a:xfrm>
              <a:off x="1705128" y="5796644"/>
              <a:ext cx="2448272" cy="576064"/>
            </a:xfrm>
            <a:prstGeom prst="rect">
              <a:avLst/>
            </a:prstGeom>
            <a:grp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vert="horz" anchor="ctr" anchorCtr="0">
              <a:noAutofit/>
            </a:bodyPr>
            <a:lstStyle>
              <a:lvl1pPr marL="411480" indent="-342900" algn="l" rtl="0" eaLnBrk="1" latinLnBrk="0" hangingPunct="1">
                <a:spcBef>
                  <a:spcPts val="700"/>
                </a:spcBef>
                <a:buClr>
                  <a:schemeClr val="tx2"/>
                </a:buClr>
                <a:buSzPct val="95000"/>
                <a:buFont typeface="Wingdings"/>
                <a:buChar char=""/>
                <a:defRPr kumimoji="0" sz="3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0664" indent="-28575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/>
                <a:buChar char="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96696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 2"/>
                <a:buChar char=""/>
                <a:defRPr kumimoji="0"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261872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3"/>
                <a:buChar char=""/>
                <a:defRPr kumimoji="0" sz="2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481328" indent="-210312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2"/>
                <a:buChar char="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09928" indent="-210312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 2"/>
                <a:buChar char=""/>
                <a:defRPr kumimoji="0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901952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093976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286000" indent="-18288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 2"/>
                <a:buChar char="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  <a:extLst/>
            </a:lstStyle>
            <a:p>
              <a:pPr marL="68580" lvl="0" indent="0" algn="ctr" rtl="1">
                <a:buNone/>
              </a:pPr>
              <a:r>
                <a:rPr lang="fa-IR" sz="2400" dirty="0" smtClean="0">
                  <a:solidFill>
                    <a:srgbClr val="C00000"/>
                  </a:solidFill>
                  <a:cs typeface="B Titr" pitchFamily="2" charset="-78"/>
                </a:rPr>
                <a:t>قانون نیازمند اصلاح می باشد</a:t>
              </a:r>
              <a:endParaRPr lang="en-US" sz="2400" dirty="0" smtClean="0">
                <a:solidFill>
                  <a:srgbClr val="C00000"/>
                </a:solidFill>
                <a:latin typeface="Verdana"/>
                <a:cs typeface="B Titr" pitchFamily="2" charset="-78"/>
              </a:endParaRP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582817" y="2591744"/>
            <a:ext cx="3214136" cy="2016820"/>
            <a:chOff x="569514" y="3068364"/>
            <a:chExt cx="3214136" cy="2016820"/>
          </a:xfrm>
        </p:grpSpPr>
        <p:grpSp>
          <p:nvGrpSpPr>
            <p:cNvPr id="109" name="Group 108"/>
            <p:cNvGrpSpPr/>
            <p:nvPr/>
          </p:nvGrpSpPr>
          <p:grpSpPr>
            <a:xfrm>
              <a:off x="1441522" y="3068364"/>
              <a:ext cx="1618310" cy="873194"/>
              <a:chOff x="1441522" y="3068364"/>
              <a:chExt cx="1618310" cy="873194"/>
            </a:xfrm>
          </p:grpSpPr>
          <p:cxnSp>
            <p:nvCxnSpPr>
              <p:cNvPr id="116" name="Elbow Connector 115"/>
              <p:cNvCxnSpPr/>
              <p:nvPr/>
            </p:nvCxnSpPr>
            <p:spPr>
              <a:xfrm rot="16200000" flipH="1">
                <a:off x="2280055" y="3153279"/>
                <a:ext cx="864692" cy="694862"/>
              </a:xfrm>
              <a:prstGeom prst="bentConnector3">
                <a:avLst>
                  <a:gd name="adj1" fmla="val 50000"/>
                </a:avLst>
              </a:prstGeom>
              <a:ln w="28575">
                <a:solidFill>
                  <a:schemeClr val="accent6">
                    <a:lumMod val="50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Elbow Connector 116"/>
              <p:cNvCxnSpPr>
                <a:endCxn id="114" idx="0"/>
              </p:cNvCxnSpPr>
              <p:nvPr/>
            </p:nvCxnSpPr>
            <p:spPr>
              <a:xfrm rot="10800000" flipV="1">
                <a:off x="1441522" y="3501007"/>
                <a:ext cx="923449" cy="440551"/>
              </a:xfrm>
              <a:prstGeom prst="bentConnector2">
                <a:avLst/>
              </a:prstGeom>
              <a:ln w="28575">
                <a:solidFill>
                  <a:schemeClr val="accent6">
                    <a:lumMod val="50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Arrow Connector 117"/>
              <p:cNvCxnSpPr/>
              <p:nvPr/>
            </p:nvCxnSpPr>
            <p:spPr>
              <a:xfrm>
                <a:off x="2364970" y="3073225"/>
                <a:ext cx="0" cy="427783"/>
              </a:xfrm>
              <a:prstGeom prst="straightConnector1">
                <a:avLst/>
              </a:prstGeom>
              <a:ln w="28575">
                <a:solidFill>
                  <a:schemeClr val="accent6">
                    <a:lumMod val="50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0" name="Group 109"/>
            <p:cNvGrpSpPr/>
            <p:nvPr/>
          </p:nvGrpSpPr>
          <p:grpSpPr>
            <a:xfrm>
              <a:off x="569514" y="3941559"/>
              <a:ext cx="1675238" cy="1143625"/>
              <a:chOff x="2031871" y="3922544"/>
              <a:chExt cx="1675238" cy="1143625"/>
            </a:xfrm>
          </p:grpSpPr>
          <p:sp>
            <p:nvSpPr>
              <p:cNvPr id="114" name="Rectangle 24"/>
              <p:cNvSpPr>
                <a:spLocks noChangeArrowheads="1"/>
              </p:cNvSpPr>
              <p:nvPr/>
            </p:nvSpPr>
            <p:spPr bwMode="gray">
              <a:xfrm>
                <a:off x="2145925" y="3922544"/>
                <a:ext cx="1515906" cy="1143625"/>
              </a:xfrm>
              <a:prstGeom prst="roundRect">
                <a:avLst/>
              </a:prstGeom>
              <a:ln w="15875"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15" name="Content Placeholder 2"/>
              <p:cNvSpPr txBox="1">
                <a:spLocks/>
              </p:cNvSpPr>
              <p:nvPr/>
            </p:nvSpPr>
            <p:spPr>
              <a:xfrm>
                <a:off x="2031871" y="3923401"/>
                <a:ext cx="1675238" cy="655510"/>
              </a:xfrm>
              <a:prstGeom prst="rect">
                <a:avLst/>
              </a:prstGeom>
              <a:ln w="15875">
                <a:noFill/>
              </a:ln>
            </p:spPr>
            <p:txBody>
              <a:bodyPr vert="horz">
                <a:noAutofit/>
              </a:bodyPr>
              <a:lstStyle>
                <a:lvl1pPr marL="411480" indent="-342900" algn="l" rtl="0" eaLnBrk="1" latinLnBrk="0" hangingPunct="1">
                  <a:spcBef>
                    <a:spcPts val="700"/>
                  </a:spcBef>
                  <a:buClr>
                    <a:schemeClr val="tx2"/>
                  </a:buClr>
                  <a:buSzPct val="95000"/>
                  <a:buFont typeface="Wingdings"/>
                  <a:buChar char=""/>
                  <a:defRPr kumimoji="0" sz="3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0664" indent="-28575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SzPct val="90000"/>
                  <a:buFont typeface="Wingdings"/>
                  <a:buChar char="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96696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 2"/>
                  <a:buChar char="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261872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 3"/>
                  <a:buChar char=""/>
                  <a:defRPr kumimoji="0" sz="2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81328" indent="-210312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 2"/>
                  <a:buChar char="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09928" indent="-210312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 2"/>
                  <a:buChar char="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901952" indent="-18288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 2"/>
                  <a:buChar char="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093976" indent="-18288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 2"/>
                  <a:buChar char="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286000" indent="-18288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 2"/>
                  <a:buChar char="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  <a:extLst/>
              </a:lstStyle>
              <a:p>
                <a:pPr marL="68580" indent="0" algn="ctr">
                  <a:buNone/>
                </a:pPr>
                <a:r>
                  <a:rPr lang="fa-IR" sz="1400" dirty="0" smtClean="0">
                    <a:latin typeface="Verdana"/>
                    <a:cs typeface="B Titr" pitchFamily="2" charset="-78"/>
                  </a:rPr>
                  <a:t>سالم سازی محیط کار به کمک نوآوری ازطریق الزامات ایمنی و بهداشت  کار و همکاری کارفرمایان</a:t>
                </a:r>
                <a:endParaRPr lang="en-US" sz="1400" dirty="0"/>
              </a:p>
            </p:txBody>
          </p:sp>
        </p:grpSp>
        <p:grpSp>
          <p:nvGrpSpPr>
            <p:cNvPr id="111" name="Group 110"/>
            <p:cNvGrpSpPr/>
            <p:nvPr/>
          </p:nvGrpSpPr>
          <p:grpSpPr>
            <a:xfrm>
              <a:off x="2199474" y="3929719"/>
              <a:ext cx="1584176" cy="677704"/>
              <a:chOff x="4022483" y="4936731"/>
              <a:chExt cx="1584176" cy="677704"/>
            </a:xfrm>
          </p:grpSpPr>
          <p:sp>
            <p:nvSpPr>
              <p:cNvPr id="112" name="Rectangle 24"/>
              <p:cNvSpPr>
                <a:spLocks noChangeArrowheads="1"/>
              </p:cNvSpPr>
              <p:nvPr/>
            </p:nvSpPr>
            <p:spPr bwMode="gray">
              <a:xfrm>
                <a:off x="4209061" y="4948448"/>
                <a:ext cx="1296144" cy="665987"/>
              </a:xfrm>
              <a:prstGeom prst="roundRect">
                <a:avLst/>
              </a:prstGeom>
              <a:ln w="15875"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en-US" sz="2000">
                  <a:solidFill>
                    <a:srgbClr val="000000"/>
                  </a:solidFill>
                </a:endParaRPr>
              </a:p>
            </p:txBody>
          </p:sp>
          <p:sp>
            <p:nvSpPr>
              <p:cNvPr id="113" name="Content Placeholder 2"/>
              <p:cNvSpPr txBox="1">
                <a:spLocks/>
              </p:cNvSpPr>
              <p:nvPr/>
            </p:nvSpPr>
            <p:spPr>
              <a:xfrm>
                <a:off x="4022483" y="4936731"/>
                <a:ext cx="1584176" cy="622139"/>
              </a:xfrm>
              <a:prstGeom prst="rect">
                <a:avLst/>
              </a:prstGeom>
              <a:ln w="15875">
                <a:noFill/>
              </a:ln>
            </p:spPr>
            <p:txBody>
              <a:bodyPr vert="horz">
                <a:noAutofit/>
              </a:bodyPr>
              <a:lstStyle>
                <a:lvl1pPr marL="411480" indent="-342900" algn="l" rtl="0" eaLnBrk="1" latinLnBrk="0" hangingPunct="1">
                  <a:spcBef>
                    <a:spcPts val="700"/>
                  </a:spcBef>
                  <a:buClr>
                    <a:schemeClr val="tx2"/>
                  </a:buClr>
                  <a:buSzPct val="95000"/>
                  <a:buFont typeface="Wingdings"/>
                  <a:buChar char=""/>
                  <a:defRPr kumimoji="0" sz="3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0664" indent="-28575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SzPct val="90000"/>
                  <a:buFont typeface="Wingdings"/>
                  <a:buChar char="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96696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 2"/>
                  <a:buChar char="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261872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 3"/>
                  <a:buChar char=""/>
                  <a:defRPr kumimoji="0" sz="2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81328" indent="-210312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 2"/>
                  <a:buChar char="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09928" indent="-210312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 2"/>
                  <a:buChar char="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901952" indent="-18288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 2"/>
                  <a:buChar char="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093976" indent="-18288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 2"/>
                  <a:buChar char="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286000" indent="-18288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 2"/>
                  <a:buChar char="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  <a:extLst/>
              </a:lstStyle>
              <a:p>
                <a:pPr marL="68580" indent="0" algn="ctr">
                  <a:buNone/>
                </a:pPr>
                <a:r>
                  <a:rPr lang="fa-IR" sz="1600" dirty="0" smtClean="0">
                    <a:latin typeface="Verdana"/>
                    <a:cs typeface="B Titr" pitchFamily="2" charset="-78"/>
                  </a:rPr>
                  <a:t>اعمال ماده 52 در</a:t>
                </a:r>
                <a:endParaRPr lang="fa-IR" sz="1600" dirty="0"/>
              </a:p>
              <a:p>
                <a:pPr marL="68580" indent="0" algn="ctr">
                  <a:buNone/>
                </a:pPr>
                <a:r>
                  <a:rPr lang="fa-IR" sz="1600" dirty="0" smtClean="0">
                    <a:latin typeface="Verdana"/>
                    <a:cs typeface="B Titr" pitchFamily="2" charset="-78"/>
                  </a:rPr>
                  <a:t>پایان مهلت مقرر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64192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4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5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25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2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450"/>
                            </p:stCondLst>
                            <p:childTnLst>
                              <p:par>
                                <p:cTn id="20" presetID="21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7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450"/>
                            </p:stCondLst>
                            <p:childTnLst>
                              <p:par>
                                <p:cTn id="24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12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700"/>
                            </p:stCondLst>
                            <p:childTnLst>
                              <p:par>
                                <p:cTn id="28" presetID="21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1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700"/>
                            </p:stCondLst>
                            <p:childTnLst>
                              <p:par>
                                <p:cTn id="32" presetID="21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1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 descr="C:\Users\omid\Desktop\kadr ba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4267389" y="6462650"/>
            <a:ext cx="609219" cy="346234"/>
          </a:xfrm>
          <a:prstGeom prst="ellipse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fa-IR" sz="1000" b="1" dirty="0" smtClean="0">
                <a:solidFill>
                  <a:srgbClr val="800000"/>
                </a:solidFill>
                <a:latin typeface="Titr" pitchFamily="2" charset="-78"/>
                <a:cs typeface="B Nazanin" pitchFamily="2" charset="-78"/>
              </a:rPr>
              <a:t>18</a:t>
            </a:r>
            <a:endParaRPr lang="fa-IR" sz="1000" b="1" dirty="0">
              <a:solidFill>
                <a:srgbClr val="800000"/>
              </a:solidFill>
              <a:latin typeface="Titr" pitchFamily="2" charset="-78"/>
              <a:cs typeface="B Nazanin" pitchFamily="2" charset="-78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99592" y="2708920"/>
            <a:ext cx="7344816" cy="2880320"/>
            <a:chOff x="899592" y="2708920"/>
            <a:chExt cx="7344816" cy="2880320"/>
          </a:xfrm>
        </p:grpSpPr>
        <p:sp>
          <p:nvSpPr>
            <p:cNvPr id="45" name="Rectangle 24"/>
            <p:cNvSpPr>
              <a:spLocks noChangeArrowheads="1"/>
            </p:cNvSpPr>
            <p:nvPr/>
          </p:nvSpPr>
          <p:spPr bwMode="gray">
            <a:xfrm>
              <a:off x="899592" y="2924945"/>
              <a:ext cx="7344816" cy="2664295"/>
            </a:xfrm>
            <a:prstGeom prst="roundRect">
              <a:avLst/>
            </a:prstGeom>
            <a:solidFill>
              <a:srgbClr val="FFC000">
                <a:alpha val="30000"/>
              </a:srgbClr>
            </a:solidFill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1190305" y="2708920"/>
              <a:ext cx="6763390" cy="26314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fa-IR" sz="4400" b="1" dirty="0" smtClean="0">
                  <a:solidFill>
                    <a:srgbClr val="FF0000"/>
                  </a:solidFill>
                  <a:cs typeface="B Titr" pitchFamily="2" charset="-78"/>
                </a:rPr>
                <a:t>آیا </a:t>
              </a:r>
              <a:r>
                <a:rPr lang="fa-IR" sz="4400" b="1" dirty="0">
                  <a:solidFill>
                    <a:srgbClr val="FF0000"/>
                  </a:solidFill>
                  <a:cs typeface="B Titr" pitchFamily="2" charset="-78"/>
                </a:rPr>
                <a:t>هر کار سختی زیان آور بوده </a:t>
              </a:r>
              <a:endParaRPr lang="fa-IR" sz="4400" b="1" dirty="0" smtClean="0">
                <a:solidFill>
                  <a:srgbClr val="FF0000"/>
                </a:solidFill>
                <a:cs typeface="B Titr" pitchFamily="2" charset="-78"/>
              </a:endParaRPr>
            </a:p>
            <a:p>
              <a:pPr>
                <a:lnSpc>
                  <a:spcPct val="200000"/>
                </a:lnSpc>
              </a:pPr>
              <a:r>
                <a:rPr lang="fa-IR" sz="4400" b="1" dirty="0" smtClean="0">
                  <a:solidFill>
                    <a:srgbClr val="FF0000"/>
                  </a:solidFill>
                  <a:cs typeface="B Titr" pitchFamily="2" charset="-78"/>
                </a:rPr>
                <a:t>و </a:t>
              </a:r>
              <a:r>
                <a:rPr lang="fa-IR" sz="4400" b="1" dirty="0">
                  <a:solidFill>
                    <a:srgbClr val="FF0000"/>
                  </a:solidFill>
                  <a:cs typeface="B Titr" pitchFamily="2" charset="-78"/>
                </a:rPr>
                <a:t>منجر به بیماری شغلی می </a:t>
              </a:r>
              <a:r>
                <a:rPr lang="fa-IR" sz="4400" b="1" dirty="0" smtClean="0">
                  <a:solidFill>
                    <a:srgbClr val="FF0000"/>
                  </a:solidFill>
                  <a:cs typeface="B Titr" pitchFamily="2" charset="-78"/>
                </a:rPr>
                <a:t>شود ؟</a:t>
              </a:r>
              <a:endParaRPr lang="fa-IR" sz="4400" dirty="0">
                <a:solidFill>
                  <a:srgbClr val="FF0000"/>
                </a:solidFill>
                <a:cs typeface="B Titr" pitchFamily="2" charset="-78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3865717" y="254402"/>
            <a:ext cx="1412566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3900" b="1" dirty="0" smtClean="0">
                <a:solidFill>
                  <a:srgbClr val="C00000"/>
                </a:solidFill>
                <a:cs typeface="B Titr" pitchFamily="2" charset="-78"/>
              </a:rPr>
              <a:t>؟</a:t>
            </a:r>
            <a:endParaRPr lang="fa-IR" sz="23900" b="1" dirty="0">
              <a:solidFill>
                <a:srgbClr val="C00000"/>
              </a:solidFill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3567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 descr="C:\Users\omid\Desktop\kadr ba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ound Diagonal Corner Rectangle 19"/>
          <p:cNvSpPr/>
          <p:nvPr/>
        </p:nvSpPr>
        <p:spPr>
          <a:xfrm>
            <a:off x="465787" y="1987100"/>
            <a:ext cx="8248430" cy="3242100"/>
          </a:xfrm>
          <a:prstGeom prst="round2DiagRect">
            <a:avLst>
              <a:gd name="adj1" fmla="val 22374"/>
              <a:gd name="adj2" fmla="val 0"/>
            </a:avLst>
          </a:prstGeom>
          <a:gradFill>
            <a:gsLst>
              <a:gs pos="0">
                <a:schemeClr val="accent6"/>
              </a:gs>
              <a:gs pos="43000">
                <a:schemeClr val="accent6">
                  <a:lumMod val="40000"/>
                  <a:lumOff val="60000"/>
                </a:schemeClr>
              </a:gs>
              <a:gs pos="93000">
                <a:schemeClr val="accent5">
                  <a:lumMod val="20000"/>
                  <a:lumOff val="8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</a:gra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374" tIns="45690" rIns="91374" bIns="45690" numCol="1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200000"/>
              </a:lnSpc>
            </a:pPr>
            <a:r>
              <a:rPr lang="fa-IR" sz="2800" b="1" kern="0" dirty="0" smtClean="0">
                <a:solidFill>
                  <a:srgbClr val="002060"/>
                </a:solidFill>
                <a:latin typeface="+mj-lt"/>
                <a:ea typeface="+mj-ea"/>
                <a:cs typeface="B Titr" pitchFamily="2" charset="-78"/>
              </a:rPr>
              <a:t>مادامیکه در محیط کار، سالم سازی به کمک ذینفعان و با استانداردهای تدوین شده انجام نشده باشد ، مزایای کار سخت وزیان آورکماکان به کارگران داده خواهد شد 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355976" y="6467142"/>
            <a:ext cx="468053" cy="346234"/>
          </a:xfrm>
          <a:prstGeom prst="ellipse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fa-IR" sz="1000" b="1" dirty="0" smtClean="0">
                <a:solidFill>
                  <a:srgbClr val="800000"/>
                </a:solidFill>
                <a:latin typeface="Titr" pitchFamily="2" charset="-78"/>
                <a:cs typeface="B Nazanin" pitchFamily="2" charset="-78"/>
              </a:rPr>
              <a:t>17</a:t>
            </a:r>
            <a:endParaRPr lang="fa-IR" sz="1000" b="1" dirty="0">
              <a:solidFill>
                <a:srgbClr val="800000"/>
              </a:solidFill>
              <a:latin typeface="Titr" pitchFamily="2" charset="-78"/>
              <a:cs typeface="B Nazanin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79348" y="1124744"/>
            <a:ext cx="1770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3600" b="1" kern="0" dirty="0">
                <a:solidFill>
                  <a:srgbClr val="C00000"/>
                </a:solidFill>
                <a:cs typeface="B Titr" pitchFamily="2" charset="-78"/>
              </a:rPr>
              <a:t>نکته مهم :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27910606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:\Users\omid\Desktop\kadr ba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70" y="1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4283968" y="6467142"/>
            <a:ext cx="576064" cy="346234"/>
          </a:xfrm>
          <a:prstGeom prst="ellipse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fa-IR" sz="1000" b="1" dirty="0" smtClean="0">
                <a:solidFill>
                  <a:srgbClr val="800000"/>
                </a:solidFill>
                <a:latin typeface="Titr" pitchFamily="2" charset="-78"/>
                <a:cs typeface="B Nazanin" pitchFamily="2" charset="-78"/>
              </a:rPr>
              <a:t>21</a:t>
            </a:r>
            <a:endParaRPr lang="fa-IR" sz="1000" b="1" dirty="0">
              <a:solidFill>
                <a:srgbClr val="800000"/>
              </a:solidFill>
              <a:latin typeface="Titr" pitchFamily="2" charset="-78"/>
              <a:cs typeface="B Nazanin" pitchFamily="2" charset="-78"/>
            </a:endParaRPr>
          </a:p>
        </p:txBody>
      </p:sp>
      <p:grpSp>
        <p:nvGrpSpPr>
          <p:cNvPr id="2" name="Group 3"/>
          <p:cNvGrpSpPr/>
          <p:nvPr/>
        </p:nvGrpSpPr>
        <p:grpSpPr>
          <a:xfrm>
            <a:off x="251520" y="2420888"/>
            <a:ext cx="2928958" cy="894612"/>
            <a:chOff x="292863" y="4173520"/>
            <a:chExt cx="2928958" cy="1341470"/>
          </a:xfrm>
        </p:grpSpPr>
        <p:sp>
          <p:nvSpPr>
            <p:cNvPr id="81925" name="AutoShape 5"/>
            <p:cNvSpPr>
              <a:spLocks noChangeArrowheads="1"/>
            </p:cNvSpPr>
            <p:nvPr/>
          </p:nvSpPr>
          <p:spPr bwMode="auto">
            <a:xfrm>
              <a:off x="357158" y="4229107"/>
              <a:ext cx="2800368" cy="1285883"/>
            </a:xfrm>
            <a:prstGeom prst="roundRect">
              <a:avLst>
                <a:gd name="adj" fmla="val 16667"/>
              </a:avLst>
            </a:prstGeom>
            <a:solidFill>
              <a:srgbClr val="FF0000">
                <a:alpha val="75000"/>
              </a:srgbClr>
            </a:solidFill>
            <a:ln w="381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/>
              <a:endParaRPr lang="en-US">
                <a:latin typeface="Verdana" pitchFamily="34" charset="0"/>
              </a:endParaRPr>
            </a:p>
          </p:txBody>
        </p:sp>
        <p:sp>
          <p:nvSpPr>
            <p:cNvPr id="81926" name="Text Box 6"/>
            <p:cNvSpPr txBox="1">
              <a:spLocks noChangeArrowheads="1"/>
            </p:cNvSpPr>
            <p:nvPr/>
          </p:nvSpPr>
          <p:spPr bwMode="auto">
            <a:xfrm>
              <a:off x="292863" y="4173520"/>
              <a:ext cx="2928958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lnSpc>
                  <a:spcPct val="150000"/>
                </a:lnSpc>
              </a:pPr>
              <a:r>
                <a:rPr lang="fa-IR" dirty="0" smtClean="0">
                  <a:cs typeface="B Titr" pitchFamily="2" charset="-78"/>
                </a:rPr>
                <a:t>قبل : 59 عنوان فعالیت اقتصادی در قالب 1066 عنوان شغلی</a:t>
              </a:r>
              <a:endParaRPr lang="en-US" dirty="0">
                <a:cs typeface="B Titr" pitchFamily="2" charset="-78"/>
              </a:endParaRPr>
            </a:p>
          </p:txBody>
        </p:sp>
      </p:grpSp>
      <p:grpSp>
        <p:nvGrpSpPr>
          <p:cNvPr id="3" name="Group 1"/>
          <p:cNvGrpSpPr/>
          <p:nvPr/>
        </p:nvGrpSpPr>
        <p:grpSpPr>
          <a:xfrm>
            <a:off x="1000100" y="332656"/>
            <a:ext cx="7143800" cy="1552336"/>
            <a:chOff x="1000100" y="658634"/>
            <a:chExt cx="7143800" cy="1857387"/>
          </a:xfrm>
        </p:grpSpPr>
        <p:sp>
          <p:nvSpPr>
            <p:cNvPr id="21" name="AutoShape 5"/>
            <p:cNvSpPr>
              <a:spLocks noChangeArrowheads="1"/>
            </p:cNvSpPr>
            <p:nvPr/>
          </p:nvSpPr>
          <p:spPr bwMode="auto">
            <a:xfrm>
              <a:off x="1071538" y="658634"/>
              <a:ext cx="7072362" cy="1857387"/>
            </a:xfrm>
            <a:prstGeom prst="roundRect">
              <a:avLst>
                <a:gd name="adj" fmla="val 16667"/>
              </a:avLst>
            </a:prstGeom>
            <a:solidFill>
              <a:srgbClr val="FFFF00">
                <a:alpha val="22000"/>
              </a:srgbClr>
            </a:solidFill>
            <a:ln w="381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/>
              <a:endParaRPr lang="en-US">
                <a:latin typeface="Verdana" pitchFamily="34" charset="0"/>
              </a:endParaRPr>
            </a:p>
          </p:txBody>
        </p:sp>
        <p:sp>
          <p:nvSpPr>
            <p:cNvPr id="26" name="Text Box 19"/>
            <p:cNvSpPr txBox="1">
              <a:spLocks noChangeArrowheads="1"/>
            </p:cNvSpPr>
            <p:nvPr/>
          </p:nvSpPr>
          <p:spPr bwMode="auto">
            <a:xfrm>
              <a:off x="1000100" y="744792"/>
              <a:ext cx="7143800" cy="154480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eaLnBrk="0" hangingPunct="0">
                <a:lnSpc>
                  <a:spcPct val="150000"/>
                </a:lnSpc>
              </a:pPr>
              <a:r>
                <a:rPr lang="fa-IR" sz="2800" b="1" dirty="0" smtClean="0">
                  <a:solidFill>
                    <a:schemeClr val="tx2">
                      <a:lumMod val="75000"/>
                    </a:schemeClr>
                  </a:solidFill>
                  <a:cs typeface="B Titr" pitchFamily="2" charset="-78"/>
                </a:rPr>
                <a:t>مهم ترین مصوبه شورای عالی حفاظت فنی</a:t>
              </a:r>
            </a:p>
            <a:p>
              <a:pPr eaLnBrk="0" hangingPunct="0">
                <a:lnSpc>
                  <a:spcPct val="150000"/>
                </a:lnSpc>
              </a:pPr>
              <a:r>
                <a:rPr lang="fa-IR" sz="2800" b="1" dirty="0" smtClean="0">
                  <a:solidFill>
                    <a:schemeClr val="tx2">
                      <a:lumMod val="75000"/>
                    </a:schemeClr>
                  </a:solidFill>
                  <a:cs typeface="B Titr" pitchFamily="2" charset="-78"/>
                </a:rPr>
                <a:t>در خصوص گروه ب مشاغل سخت و زیان آور</a:t>
              </a:r>
              <a:endParaRPr lang="en-US" sz="2800" dirty="0">
                <a:solidFill>
                  <a:schemeClr val="tx2">
                    <a:lumMod val="75000"/>
                  </a:schemeClr>
                </a:solidFill>
                <a:cs typeface="B Titr" pitchFamily="2" charset="-78"/>
              </a:endParaRPr>
            </a:p>
          </p:txBody>
        </p:sp>
      </p:grpSp>
      <p:grpSp>
        <p:nvGrpSpPr>
          <p:cNvPr id="4" name="Group 5"/>
          <p:cNvGrpSpPr/>
          <p:nvPr/>
        </p:nvGrpSpPr>
        <p:grpSpPr>
          <a:xfrm>
            <a:off x="5875299" y="2524731"/>
            <a:ext cx="2786082" cy="790766"/>
            <a:chOff x="5929322" y="4229107"/>
            <a:chExt cx="2786082" cy="1285883"/>
          </a:xfrm>
        </p:grpSpPr>
        <p:sp>
          <p:nvSpPr>
            <p:cNvPr id="27" name="AutoShape 5"/>
            <p:cNvSpPr>
              <a:spLocks noChangeArrowheads="1"/>
            </p:cNvSpPr>
            <p:nvPr/>
          </p:nvSpPr>
          <p:spPr bwMode="auto">
            <a:xfrm>
              <a:off x="5929322" y="4229107"/>
              <a:ext cx="2786082" cy="1285883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9966"/>
                </a:gs>
                <a:gs pos="100000">
                  <a:srgbClr val="FFC000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</p:spPr>
          <p:txBody>
            <a:bodyPr wrap="none" anchor="ctr"/>
            <a:lstStyle/>
            <a:p>
              <a:pPr defTabSz="913740"/>
              <a:endParaRPr lang="en-US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28" name="Text Box 6"/>
            <p:cNvSpPr txBox="1">
              <a:spLocks noChangeArrowheads="1"/>
            </p:cNvSpPr>
            <p:nvPr/>
          </p:nvSpPr>
          <p:spPr bwMode="auto">
            <a:xfrm>
              <a:off x="6215074" y="4459441"/>
              <a:ext cx="2214578" cy="92333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defTabSz="913740">
                <a:defRPr>
                  <a:solidFill>
                    <a:srgbClr val="FFFFFF"/>
                  </a:solidFill>
                  <a:latin typeface="Arial"/>
                </a:defRPr>
              </a:lvl1pPr>
            </a:lstStyle>
            <a:p>
              <a:r>
                <a:rPr lang="fa-IR" dirty="0">
                  <a:solidFill>
                    <a:schemeClr val="tx1"/>
                  </a:solidFill>
                  <a:cs typeface="B Titr" panose="00000700000000000000" pitchFamily="2" charset="-78"/>
                </a:rPr>
                <a:t>کاهش عناوین فعالیت </a:t>
              </a:r>
              <a:r>
                <a:rPr lang="fa-IR" dirty="0" smtClean="0">
                  <a:solidFill>
                    <a:schemeClr val="tx1"/>
                  </a:solidFill>
                  <a:cs typeface="B Titr" panose="00000700000000000000" pitchFamily="2" charset="-78"/>
                </a:rPr>
                <a:t>اصلی</a:t>
              </a:r>
              <a:endParaRPr lang="en-US" dirty="0" smtClean="0">
                <a:solidFill>
                  <a:schemeClr val="tx1"/>
                </a:solidFill>
                <a:cs typeface="B Titr" panose="00000700000000000000" pitchFamily="2" charset="-78"/>
              </a:endParaRPr>
            </a:p>
            <a:p>
              <a:r>
                <a:rPr lang="fa-IR" dirty="0" smtClean="0">
                  <a:solidFill>
                    <a:schemeClr val="tx1"/>
                  </a:solidFill>
                  <a:cs typeface="B Titr" panose="00000700000000000000" pitchFamily="2" charset="-78"/>
                </a:rPr>
                <a:t> </a:t>
              </a:r>
              <a:r>
                <a:rPr lang="fa-IR" dirty="0">
                  <a:solidFill>
                    <a:schemeClr val="tx1"/>
                  </a:solidFill>
                  <a:cs typeface="B Titr" panose="00000700000000000000" pitchFamily="2" charset="-78"/>
                </a:rPr>
                <a:t>به 13 ردیف</a:t>
              </a:r>
              <a:endParaRPr lang="en-US" dirty="0">
                <a:solidFill>
                  <a:schemeClr val="tx1"/>
                </a:solidFill>
                <a:cs typeface="B Titr" panose="00000700000000000000" pitchFamily="2" charset="-78"/>
              </a:endParaRPr>
            </a:p>
          </p:txBody>
        </p:sp>
      </p:grpSp>
      <p:grpSp>
        <p:nvGrpSpPr>
          <p:cNvPr id="5" name="Group 2"/>
          <p:cNvGrpSpPr/>
          <p:nvPr/>
        </p:nvGrpSpPr>
        <p:grpSpPr>
          <a:xfrm>
            <a:off x="2530545" y="1844824"/>
            <a:ext cx="1857236" cy="1594682"/>
            <a:chOff x="2571888" y="3328988"/>
            <a:chExt cx="1857236" cy="2286016"/>
          </a:xfrm>
        </p:grpSpPr>
        <p:sp>
          <p:nvSpPr>
            <p:cNvPr id="81928" name="Freeform 8"/>
            <p:cNvSpPr>
              <a:spLocks/>
            </p:cNvSpPr>
            <p:nvPr/>
          </p:nvSpPr>
          <p:spPr bwMode="gray">
            <a:xfrm>
              <a:off x="3214678" y="3328988"/>
              <a:ext cx="1214446" cy="2286016"/>
            </a:xfrm>
            <a:custGeom>
              <a:avLst/>
              <a:gdLst/>
              <a:ahLst/>
              <a:cxnLst>
                <a:cxn ang="0">
                  <a:pos x="580" y="0"/>
                </a:cxn>
                <a:cxn ang="0">
                  <a:pos x="578" y="90"/>
                </a:cxn>
                <a:cxn ang="0">
                  <a:pos x="568" y="174"/>
                </a:cxn>
                <a:cxn ang="0">
                  <a:pos x="552" y="252"/>
                </a:cxn>
                <a:cxn ang="0">
                  <a:pos x="526" y="324"/>
                </a:cxn>
                <a:cxn ang="0">
                  <a:pos x="494" y="390"/>
                </a:cxn>
                <a:cxn ang="0">
                  <a:pos x="452" y="450"/>
                </a:cxn>
                <a:cxn ang="0">
                  <a:pos x="402" y="508"/>
                </a:cxn>
                <a:cxn ang="0">
                  <a:pos x="342" y="560"/>
                </a:cxn>
                <a:cxn ang="0">
                  <a:pos x="270" y="610"/>
                </a:cxn>
                <a:cxn ang="0">
                  <a:pos x="188" y="656"/>
                </a:cxn>
                <a:cxn ang="0">
                  <a:pos x="188" y="798"/>
                </a:cxn>
                <a:cxn ang="0">
                  <a:pos x="0" y="514"/>
                </a:cxn>
                <a:cxn ang="0">
                  <a:pos x="188" y="230"/>
                </a:cxn>
                <a:cxn ang="0">
                  <a:pos x="188" y="372"/>
                </a:cxn>
                <a:cxn ang="0">
                  <a:pos x="224" y="368"/>
                </a:cxn>
                <a:cxn ang="0">
                  <a:pos x="264" y="356"/>
                </a:cxn>
                <a:cxn ang="0">
                  <a:pos x="306" y="336"/>
                </a:cxn>
                <a:cxn ang="0">
                  <a:pos x="348" y="310"/>
                </a:cxn>
                <a:cxn ang="0">
                  <a:pos x="392" y="280"/>
                </a:cxn>
                <a:cxn ang="0">
                  <a:pos x="432" y="246"/>
                </a:cxn>
                <a:cxn ang="0">
                  <a:pos x="472" y="208"/>
                </a:cxn>
                <a:cxn ang="0">
                  <a:pos x="506" y="166"/>
                </a:cxn>
                <a:cxn ang="0">
                  <a:pos x="536" y="124"/>
                </a:cxn>
                <a:cxn ang="0">
                  <a:pos x="558" y="82"/>
                </a:cxn>
                <a:cxn ang="0">
                  <a:pos x="574" y="40"/>
                </a:cxn>
                <a:cxn ang="0">
                  <a:pos x="578" y="0"/>
                </a:cxn>
                <a:cxn ang="0">
                  <a:pos x="580" y="0"/>
                </a:cxn>
              </a:cxnLst>
              <a:rect l="0" t="0" r="r" b="b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gradFill rotWithShape="1">
              <a:gsLst>
                <a:gs pos="0">
                  <a:srgbClr val="FF0000"/>
                </a:gs>
                <a:gs pos="100000">
                  <a:schemeClr val="hlink">
                    <a:gamma/>
                    <a:tint val="31765"/>
                    <a:invGamma/>
                  </a:schemeClr>
                </a:gs>
              </a:gsLst>
              <a:lin ang="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Text Box 6"/>
            <p:cNvSpPr txBox="1">
              <a:spLocks noChangeArrowheads="1"/>
            </p:cNvSpPr>
            <p:nvPr/>
          </p:nvSpPr>
          <p:spPr bwMode="auto">
            <a:xfrm>
              <a:off x="2571888" y="3397151"/>
              <a:ext cx="1438284" cy="507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lnSpc>
                  <a:spcPct val="150000"/>
                </a:lnSpc>
              </a:pPr>
              <a:r>
                <a:rPr lang="fa-IR" dirty="0" smtClean="0">
                  <a:solidFill>
                    <a:schemeClr val="tx2">
                      <a:lumMod val="75000"/>
                    </a:schemeClr>
                  </a:solidFill>
                  <a:cs typeface="B Titr" pitchFamily="2" charset="-78"/>
                </a:rPr>
                <a:t>قبل از اصلاح</a:t>
              </a:r>
              <a:endParaRPr lang="en-US" dirty="0">
                <a:solidFill>
                  <a:schemeClr val="tx2">
                    <a:lumMod val="75000"/>
                  </a:schemeClr>
                </a:solidFill>
                <a:cs typeface="B Titr" pitchFamily="2" charset="-78"/>
              </a:endParaRPr>
            </a:p>
          </p:txBody>
        </p:sp>
      </p:grpSp>
      <p:grpSp>
        <p:nvGrpSpPr>
          <p:cNvPr id="6" name="Group 4"/>
          <p:cNvGrpSpPr/>
          <p:nvPr/>
        </p:nvGrpSpPr>
        <p:grpSpPr>
          <a:xfrm>
            <a:off x="4602095" y="1844824"/>
            <a:ext cx="1800770" cy="1594682"/>
            <a:chOff x="4643438" y="3328988"/>
            <a:chExt cx="1800770" cy="2286016"/>
          </a:xfrm>
        </p:grpSpPr>
        <p:sp>
          <p:nvSpPr>
            <p:cNvPr id="25" name="Freeform 8"/>
            <p:cNvSpPr>
              <a:spLocks/>
            </p:cNvSpPr>
            <p:nvPr/>
          </p:nvSpPr>
          <p:spPr bwMode="gray">
            <a:xfrm flipH="1">
              <a:off x="4643438" y="3328988"/>
              <a:ext cx="1214446" cy="2286016"/>
            </a:xfrm>
            <a:custGeom>
              <a:avLst/>
              <a:gdLst/>
              <a:ahLst/>
              <a:cxnLst>
                <a:cxn ang="0">
                  <a:pos x="580" y="0"/>
                </a:cxn>
                <a:cxn ang="0">
                  <a:pos x="578" y="90"/>
                </a:cxn>
                <a:cxn ang="0">
                  <a:pos x="568" y="174"/>
                </a:cxn>
                <a:cxn ang="0">
                  <a:pos x="552" y="252"/>
                </a:cxn>
                <a:cxn ang="0">
                  <a:pos x="526" y="324"/>
                </a:cxn>
                <a:cxn ang="0">
                  <a:pos x="494" y="390"/>
                </a:cxn>
                <a:cxn ang="0">
                  <a:pos x="452" y="450"/>
                </a:cxn>
                <a:cxn ang="0">
                  <a:pos x="402" y="508"/>
                </a:cxn>
                <a:cxn ang="0">
                  <a:pos x="342" y="560"/>
                </a:cxn>
                <a:cxn ang="0">
                  <a:pos x="270" y="610"/>
                </a:cxn>
                <a:cxn ang="0">
                  <a:pos x="188" y="656"/>
                </a:cxn>
                <a:cxn ang="0">
                  <a:pos x="188" y="798"/>
                </a:cxn>
                <a:cxn ang="0">
                  <a:pos x="0" y="514"/>
                </a:cxn>
                <a:cxn ang="0">
                  <a:pos x="188" y="230"/>
                </a:cxn>
                <a:cxn ang="0">
                  <a:pos x="188" y="372"/>
                </a:cxn>
                <a:cxn ang="0">
                  <a:pos x="224" y="368"/>
                </a:cxn>
                <a:cxn ang="0">
                  <a:pos x="264" y="356"/>
                </a:cxn>
                <a:cxn ang="0">
                  <a:pos x="306" y="336"/>
                </a:cxn>
                <a:cxn ang="0">
                  <a:pos x="348" y="310"/>
                </a:cxn>
                <a:cxn ang="0">
                  <a:pos x="392" y="280"/>
                </a:cxn>
                <a:cxn ang="0">
                  <a:pos x="432" y="246"/>
                </a:cxn>
                <a:cxn ang="0">
                  <a:pos x="472" y="208"/>
                </a:cxn>
                <a:cxn ang="0">
                  <a:pos x="506" y="166"/>
                </a:cxn>
                <a:cxn ang="0">
                  <a:pos x="536" y="124"/>
                </a:cxn>
                <a:cxn ang="0">
                  <a:pos x="558" y="82"/>
                </a:cxn>
                <a:cxn ang="0">
                  <a:pos x="574" y="40"/>
                </a:cxn>
                <a:cxn ang="0">
                  <a:pos x="578" y="0"/>
                </a:cxn>
                <a:cxn ang="0">
                  <a:pos x="580" y="0"/>
                </a:cxn>
              </a:cxnLst>
              <a:rect l="0" t="0" r="r" b="b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gradFill rotWithShape="1">
              <a:gsLst>
                <a:gs pos="0">
                  <a:srgbClr val="FF0000"/>
                </a:gs>
                <a:gs pos="100000">
                  <a:schemeClr val="hlink">
                    <a:gamma/>
                    <a:tint val="31765"/>
                    <a:invGamma/>
                  </a:schemeClr>
                </a:gs>
              </a:gsLst>
              <a:lin ang="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Text Box 6"/>
            <p:cNvSpPr txBox="1">
              <a:spLocks noChangeArrowheads="1"/>
            </p:cNvSpPr>
            <p:nvPr/>
          </p:nvSpPr>
          <p:spPr bwMode="auto">
            <a:xfrm>
              <a:off x="5005924" y="3397151"/>
              <a:ext cx="1438284" cy="4732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lnSpc>
                  <a:spcPct val="150000"/>
                </a:lnSpc>
              </a:pPr>
              <a:r>
                <a:rPr lang="fa-IR" dirty="0" smtClean="0">
                  <a:solidFill>
                    <a:schemeClr val="tx2">
                      <a:lumMod val="75000"/>
                    </a:schemeClr>
                  </a:solidFill>
                  <a:cs typeface="B Titr" pitchFamily="2" charset="-78"/>
                </a:rPr>
                <a:t>بعد از اصلاح</a:t>
              </a:r>
              <a:endParaRPr lang="en-US" dirty="0">
                <a:solidFill>
                  <a:schemeClr val="tx2">
                    <a:lumMod val="75000"/>
                  </a:schemeClr>
                </a:solidFill>
                <a:cs typeface="B Titr" pitchFamily="2" charset="-78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106323" y="3641329"/>
            <a:ext cx="1732142" cy="836437"/>
            <a:chOff x="7277580" y="4310388"/>
            <a:chExt cx="1390200" cy="836437"/>
          </a:xfrm>
        </p:grpSpPr>
        <p:sp>
          <p:nvSpPr>
            <p:cNvPr id="19" name="Oval 11"/>
            <p:cNvSpPr>
              <a:spLocks noChangeArrowheads="1"/>
            </p:cNvSpPr>
            <p:nvPr/>
          </p:nvSpPr>
          <p:spPr bwMode="gray">
            <a:xfrm>
              <a:off x="7344309" y="4310388"/>
              <a:ext cx="1256736" cy="836437"/>
            </a:xfrm>
            <a:prstGeom prst="roundRect">
              <a:avLst/>
            </a:prstGeom>
            <a:gradFill rotWithShape="1">
              <a:gsLst>
                <a:gs pos="0">
                  <a:srgbClr val="FF9966"/>
                </a:gs>
                <a:gs pos="100000">
                  <a:srgbClr val="FFC000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defTabSz="913740"/>
              <a:endParaRPr lang="en-US">
                <a:solidFill>
                  <a:srgbClr val="002060"/>
                </a:solidFill>
                <a:latin typeface="Arial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7277580" y="4393706"/>
              <a:ext cx="13902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000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کار در</a:t>
              </a:r>
            </a:p>
            <a:p>
              <a:r>
                <a:rPr lang="fa-IR" sz="2000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معادن</a:t>
              </a:r>
              <a:endParaRPr lang="en-US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" name="Group 65"/>
          <p:cNvGrpSpPr/>
          <p:nvPr/>
        </p:nvGrpSpPr>
        <p:grpSpPr>
          <a:xfrm>
            <a:off x="7755890" y="2666377"/>
            <a:ext cx="1496630" cy="3496939"/>
            <a:chOff x="4929190" y="3429000"/>
            <a:chExt cx="1438284" cy="1718143"/>
          </a:xfrm>
        </p:grpSpPr>
        <p:sp>
          <p:nvSpPr>
            <p:cNvPr id="67" name="Freeform 8"/>
            <p:cNvSpPr>
              <a:spLocks/>
            </p:cNvSpPr>
            <p:nvPr/>
          </p:nvSpPr>
          <p:spPr bwMode="gray">
            <a:xfrm>
              <a:off x="4963008" y="3467691"/>
              <a:ext cx="1017802" cy="1679452"/>
            </a:xfrm>
            <a:custGeom>
              <a:avLst/>
              <a:gdLst/>
              <a:ahLst/>
              <a:cxnLst>
                <a:cxn ang="0">
                  <a:pos x="580" y="0"/>
                </a:cxn>
                <a:cxn ang="0">
                  <a:pos x="578" y="90"/>
                </a:cxn>
                <a:cxn ang="0">
                  <a:pos x="568" y="174"/>
                </a:cxn>
                <a:cxn ang="0">
                  <a:pos x="552" y="252"/>
                </a:cxn>
                <a:cxn ang="0">
                  <a:pos x="526" y="324"/>
                </a:cxn>
                <a:cxn ang="0">
                  <a:pos x="494" y="390"/>
                </a:cxn>
                <a:cxn ang="0">
                  <a:pos x="452" y="450"/>
                </a:cxn>
                <a:cxn ang="0">
                  <a:pos x="402" y="508"/>
                </a:cxn>
                <a:cxn ang="0">
                  <a:pos x="342" y="560"/>
                </a:cxn>
                <a:cxn ang="0">
                  <a:pos x="270" y="610"/>
                </a:cxn>
                <a:cxn ang="0">
                  <a:pos x="188" y="656"/>
                </a:cxn>
                <a:cxn ang="0">
                  <a:pos x="188" y="798"/>
                </a:cxn>
                <a:cxn ang="0">
                  <a:pos x="0" y="514"/>
                </a:cxn>
                <a:cxn ang="0">
                  <a:pos x="188" y="230"/>
                </a:cxn>
                <a:cxn ang="0">
                  <a:pos x="188" y="372"/>
                </a:cxn>
                <a:cxn ang="0">
                  <a:pos x="224" y="368"/>
                </a:cxn>
                <a:cxn ang="0">
                  <a:pos x="264" y="356"/>
                </a:cxn>
                <a:cxn ang="0">
                  <a:pos x="306" y="336"/>
                </a:cxn>
                <a:cxn ang="0">
                  <a:pos x="348" y="310"/>
                </a:cxn>
                <a:cxn ang="0">
                  <a:pos x="392" y="280"/>
                </a:cxn>
                <a:cxn ang="0">
                  <a:pos x="432" y="246"/>
                </a:cxn>
                <a:cxn ang="0">
                  <a:pos x="472" y="208"/>
                </a:cxn>
                <a:cxn ang="0">
                  <a:pos x="506" y="166"/>
                </a:cxn>
                <a:cxn ang="0">
                  <a:pos x="536" y="124"/>
                </a:cxn>
                <a:cxn ang="0">
                  <a:pos x="558" y="82"/>
                </a:cxn>
                <a:cxn ang="0">
                  <a:pos x="574" y="40"/>
                </a:cxn>
                <a:cxn ang="0">
                  <a:pos x="578" y="0"/>
                </a:cxn>
                <a:cxn ang="0">
                  <a:pos x="580" y="0"/>
                </a:cxn>
              </a:cxnLst>
              <a:rect l="0" t="0" r="r" b="b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gradFill rotWithShape="1">
              <a:gsLst>
                <a:gs pos="72000">
                  <a:srgbClr val="FF0000"/>
                </a:gs>
                <a:gs pos="833">
                  <a:srgbClr val="FFC000"/>
                </a:gs>
                <a:gs pos="100000">
                  <a:srgbClr val="FFC000"/>
                </a:gs>
              </a:gsLst>
              <a:lin ang="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8" name="Text Box 6"/>
            <p:cNvSpPr txBox="1">
              <a:spLocks noChangeArrowheads="1"/>
            </p:cNvSpPr>
            <p:nvPr/>
          </p:nvSpPr>
          <p:spPr bwMode="auto">
            <a:xfrm>
              <a:off x="4929190" y="3429000"/>
              <a:ext cx="1438284" cy="4732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lnSpc>
                  <a:spcPct val="150000"/>
                </a:lnSpc>
              </a:pPr>
              <a:endParaRPr lang="en-US" dirty="0">
                <a:solidFill>
                  <a:schemeClr val="tx2">
                    <a:lumMod val="75000"/>
                  </a:schemeClr>
                </a:solidFill>
                <a:cs typeface="B Titr" pitchFamily="2" charset="-78"/>
              </a:endParaRPr>
            </a:p>
          </p:txBody>
        </p:sp>
      </p:grpSp>
      <p:grpSp>
        <p:nvGrpSpPr>
          <p:cNvPr id="9" name="Group 68"/>
          <p:cNvGrpSpPr/>
          <p:nvPr/>
        </p:nvGrpSpPr>
        <p:grpSpPr>
          <a:xfrm>
            <a:off x="6189469" y="4514948"/>
            <a:ext cx="1565851" cy="836437"/>
            <a:chOff x="7344309" y="4310388"/>
            <a:chExt cx="1256736" cy="836437"/>
          </a:xfrm>
        </p:grpSpPr>
        <p:sp>
          <p:nvSpPr>
            <p:cNvPr id="70" name="Oval 11"/>
            <p:cNvSpPr>
              <a:spLocks noChangeArrowheads="1"/>
            </p:cNvSpPr>
            <p:nvPr/>
          </p:nvSpPr>
          <p:spPr bwMode="gray">
            <a:xfrm>
              <a:off x="7344309" y="4310388"/>
              <a:ext cx="1256736" cy="836437"/>
            </a:xfrm>
            <a:prstGeom prst="roundRect">
              <a:avLst/>
            </a:prstGeom>
            <a:gradFill rotWithShape="1">
              <a:gsLst>
                <a:gs pos="0">
                  <a:srgbClr val="FF9966"/>
                </a:gs>
                <a:gs pos="100000">
                  <a:srgbClr val="FFC000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defTabSz="913740"/>
              <a:endParaRPr lang="en-US">
                <a:solidFill>
                  <a:srgbClr val="002060"/>
                </a:solidFill>
                <a:latin typeface="Arial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7344309" y="4388159"/>
              <a:ext cx="125673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000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کار در</a:t>
              </a:r>
            </a:p>
            <a:p>
              <a:r>
                <a:rPr lang="fa-IR" sz="2000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فضاهای بسته</a:t>
              </a:r>
              <a:endParaRPr lang="en-US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0" name="Group 71"/>
          <p:cNvGrpSpPr/>
          <p:nvPr/>
        </p:nvGrpSpPr>
        <p:grpSpPr>
          <a:xfrm>
            <a:off x="6173160" y="5398556"/>
            <a:ext cx="1565851" cy="836437"/>
            <a:chOff x="7344309" y="4310388"/>
            <a:chExt cx="1256736" cy="836437"/>
          </a:xfrm>
        </p:grpSpPr>
        <p:sp>
          <p:nvSpPr>
            <p:cNvPr id="73" name="Oval 11"/>
            <p:cNvSpPr>
              <a:spLocks noChangeArrowheads="1"/>
            </p:cNvSpPr>
            <p:nvPr/>
          </p:nvSpPr>
          <p:spPr bwMode="gray">
            <a:xfrm>
              <a:off x="7344309" y="4310388"/>
              <a:ext cx="1256736" cy="836437"/>
            </a:xfrm>
            <a:prstGeom prst="roundRect">
              <a:avLst/>
            </a:prstGeom>
            <a:gradFill rotWithShape="1">
              <a:gsLst>
                <a:gs pos="0">
                  <a:srgbClr val="FF9966"/>
                </a:gs>
                <a:gs pos="100000">
                  <a:srgbClr val="FFC000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defTabSz="913740"/>
              <a:endParaRPr lang="en-US">
                <a:solidFill>
                  <a:srgbClr val="002060"/>
                </a:solidFill>
                <a:latin typeface="Arial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7504479" y="4367263"/>
              <a:ext cx="96257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000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مواجه با</a:t>
              </a:r>
            </a:p>
            <a:p>
              <a:r>
                <a:rPr lang="fa-IR" sz="2000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مواد مذاب</a:t>
              </a:r>
              <a:endParaRPr lang="en-US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1" name="Group 74"/>
          <p:cNvGrpSpPr/>
          <p:nvPr/>
        </p:nvGrpSpPr>
        <p:grpSpPr>
          <a:xfrm>
            <a:off x="4594377" y="3667274"/>
            <a:ext cx="1641387" cy="914873"/>
            <a:chOff x="7339283" y="4310388"/>
            <a:chExt cx="1317361" cy="914873"/>
          </a:xfrm>
        </p:grpSpPr>
        <p:sp>
          <p:nvSpPr>
            <p:cNvPr id="76" name="Oval 11"/>
            <p:cNvSpPr>
              <a:spLocks noChangeArrowheads="1"/>
            </p:cNvSpPr>
            <p:nvPr/>
          </p:nvSpPr>
          <p:spPr bwMode="gray">
            <a:xfrm>
              <a:off x="7344309" y="4310388"/>
              <a:ext cx="1256736" cy="836437"/>
            </a:xfrm>
            <a:prstGeom prst="roundRect">
              <a:avLst/>
            </a:prstGeom>
            <a:gradFill rotWithShape="1">
              <a:gsLst>
                <a:gs pos="0">
                  <a:srgbClr val="FF9966"/>
                </a:gs>
                <a:gs pos="100000">
                  <a:srgbClr val="FFC000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defTabSz="913740"/>
              <a:endParaRPr lang="en-US">
                <a:solidFill>
                  <a:srgbClr val="002060"/>
                </a:solidFill>
                <a:latin typeface="Arial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7339283" y="4363487"/>
              <a:ext cx="1317361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1600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کارگاه های دباغی، حمل و بازیافت</a:t>
              </a:r>
            </a:p>
            <a:p>
              <a:r>
                <a:rPr lang="fa-IR" sz="1600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پسماند ها</a:t>
              </a:r>
              <a:endParaRPr lang="en-US" sz="16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4" name="Group 77"/>
          <p:cNvGrpSpPr/>
          <p:nvPr/>
        </p:nvGrpSpPr>
        <p:grpSpPr>
          <a:xfrm>
            <a:off x="4600638" y="4540893"/>
            <a:ext cx="1605508" cy="836437"/>
            <a:chOff x="7344309" y="4310388"/>
            <a:chExt cx="1288565" cy="836437"/>
          </a:xfrm>
        </p:grpSpPr>
        <p:sp>
          <p:nvSpPr>
            <p:cNvPr id="79" name="Oval 11"/>
            <p:cNvSpPr>
              <a:spLocks noChangeArrowheads="1"/>
            </p:cNvSpPr>
            <p:nvPr/>
          </p:nvSpPr>
          <p:spPr bwMode="gray">
            <a:xfrm>
              <a:off x="7344309" y="4310388"/>
              <a:ext cx="1256736" cy="836437"/>
            </a:xfrm>
            <a:prstGeom prst="roundRect">
              <a:avLst/>
            </a:prstGeom>
            <a:gradFill rotWithShape="1">
              <a:gsLst>
                <a:gs pos="0">
                  <a:srgbClr val="FF9966"/>
                </a:gs>
                <a:gs pos="100000">
                  <a:srgbClr val="FFC000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defTabSz="913740"/>
              <a:endParaRPr lang="en-US">
                <a:solidFill>
                  <a:srgbClr val="002060"/>
                </a:solidFill>
                <a:latin typeface="Arial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7363049" y="4405440"/>
              <a:ext cx="126982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کار در</a:t>
              </a:r>
            </a:p>
            <a:p>
              <a:r>
                <a:rPr lang="fa-IR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دامداری و طیور</a:t>
              </a:r>
              <a:endParaRPr lang="en-US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5" name="Group 80"/>
          <p:cNvGrpSpPr/>
          <p:nvPr/>
        </p:nvGrpSpPr>
        <p:grpSpPr>
          <a:xfrm>
            <a:off x="4584334" y="5424501"/>
            <a:ext cx="1565851" cy="836437"/>
            <a:chOff x="7344309" y="4310388"/>
            <a:chExt cx="1256736" cy="836437"/>
          </a:xfrm>
        </p:grpSpPr>
        <p:sp>
          <p:nvSpPr>
            <p:cNvPr id="82" name="Oval 11"/>
            <p:cNvSpPr>
              <a:spLocks noChangeArrowheads="1"/>
            </p:cNvSpPr>
            <p:nvPr/>
          </p:nvSpPr>
          <p:spPr bwMode="gray">
            <a:xfrm>
              <a:off x="7344309" y="4310388"/>
              <a:ext cx="1256736" cy="836437"/>
            </a:xfrm>
            <a:prstGeom prst="roundRect">
              <a:avLst/>
            </a:prstGeom>
            <a:gradFill rotWithShape="1">
              <a:gsLst>
                <a:gs pos="0">
                  <a:srgbClr val="FF9966"/>
                </a:gs>
                <a:gs pos="100000">
                  <a:srgbClr val="FFC000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defTabSz="913740"/>
              <a:endParaRPr lang="en-US">
                <a:solidFill>
                  <a:srgbClr val="002060"/>
                </a:solidFill>
                <a:latin typeface="Arial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521660" y="4367787"/>
              <a:ext cx="96257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000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کار در</a:t>
              </a:r>
            </a:p>
            <a:p>
              <a:r>
                <a:rPr lang="fa-IR" sz="2000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ارتفاع</a:t>
              </a:r>
              <a:endParaRPr lang="en-US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6" name="Group 83"/>
          <p:cNvGrpSpPr/>
          <p:nvPr/>
        </p:nvGrpSpPr>
        <p:grpSpPr>
          <a:xfrm>
            <a:off x="2998537" y="3684871"/>
            <a:ext cx="1565851" cy="855384"/>
            <a:chOff x="7344309" y="4310388"/>
            <a:chExt cx="1256736" cy="855384"/>
          </a:xfrm>
        </p:grpSpPr>
        <p:sp>
          <p:nvSpPr>
            <p:cNvPr id="85" name="Oval 11"/>
            <p:cNvSpPr>
              <a:spLocks noChangeArrowheads="1"/>
            </p:cNvSpPr>
            <p:nvPr/>
          </p:nvSpPr>
          <p:spPr bwMode="gray">
            <a:xfrm>
              <a:off x="7344309" y="4310388"/>
              <a:ext cx="1256736" cy="836437"/>
            </a:xfrm>
            <a:prstGeom prst="roundRect">
              <a:avLst/>
            </a:prstGeom>
            <a:gradFill rotWithShape="1">
              <a:gsLst>
                <a:gs pos="0">
                  <a:srgbClr val="FF9966"/>
                </a:gs>
                <a:gs pos="100000">
                  <a:srgbClr val="FFC000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defTabSz="913740"/>
              <a:endParaRPr lang="en-US">
                <a:solidFill>
                  <a:srgbClr val="002060"/>
                </a:solidFill>
                <a:latin typeface="Arial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7531042" y="4334775"/>
              <a:ext cx="96257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1600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کار در</a:t>
              </a:r>
            </a:p>
            <a:p>
              <a:r>
                <a:rPr lang="fa-IR" sz="1600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پست های برق</a:t>
              </a:r>
            </a:p>
            <a:p>
              <a:r>
                <a:rPr lang="fa-IR" sz="1600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فشار قوی</a:t>
              </a:r>
              <a:endParaRPr lang="en-US" sz="16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7" name="Group 86"/>
          <p:cNvGrpSpPr/>
          <p:nvPr/>
        </p:nvGrpSpPr>
        <p:grpSpPr>
          <a:xfrm>
            <a:off x="2998537" y="4558490"/>
            <a:ext cx="1565851" cy="836437"/>
            <a:chOff x="7344309" y="4310388"/>
            <a:chExt cx="1256736" cy="836437"/>
          </a:xfrm>
        </p:grpSpPr>
        <p:sp>
          <p:nvSpPr>
            <p:cNvPr id="88" name="Oval 11"/>
            <p:cNvSpPr>
              <a:spLocks noChangeArrowheads="1"/>
            </p:cNvSpPr>
            <p:nvPr/>
          </p:nvSpPr>
          <p:spPr bwMode="gray">
            <a:xfrm>
              <a:off x="7344309" y="4310388"/>
              <a:ext cx="1256736" cy="836437"/>
            </a:xfrm>
            <a:prstGeom prst="roundRect">
              <a:avLst/>
            </a:prstGeom>
            <a:gradFill rotWithShape="1">
              <a:gsLst>
                <a:gs pos="0">
                  <a:srgbClr val="FF9966"/>
                </a:gs>
                <a:gs pos="100000">
                  <a:srgbClr val="FFC000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defTabSz="913740"/>
              <a:endParaRPr lang="en-US">
                <a:solidFill>
                  <a:srgbClr val="002060"/>
                </a:solidFill>
                <a:latin typeface="Arial"/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7403144" y="4313107"/>
              <a:ext cx="114161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1600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کار در</a:t>
              </a:r>
            </a:p>
            <a:p>
              <a:r>
                <a:rPr lang="fa-IR" sz="1600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آسفالت کاری و</a:t>
              </a:r>
            </a:p>
            <a:p>
              <a:r>
                <a:rPr lang="fa-IR" sz="1600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قیرپاشی</a:t>
              </a:r>
              <a:endParaRPr lang="en-US" sz="16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8" name="Group 89"/>
          <p:cNvGrpSpPr/>
          <p:nvPr/>
        </p:nvGrpSpPr>
        <p:grpSpPr>
          <a:xfrm>
            <a:off x="2982225" y="5365665"/>
            <a:ext cx="1582159" cy="1015663"/>
            <a:chOff x="7344309" y="4233955"/>
            <a:chExt cx="1269825" cy="1015663"/>
          </a:xfrm>
        </p:grpSpPr>
        <p:sp>
          <p:nvSpPr>
            <p:cNvPr id="91" name="Oval 11"/>
            <p:cNvSpPr>
              <a:spLocks noChangeArrowheads="1"/>
            </p:cNvSpPr>
            <p:nvPr/>
          </p:nvSpPr>
          <p:spPr bwMode="gray">
            <a:xfrm>
              <a:off x="7344309" y="4310388"/>
              <a:ext cx="1256736" cy="836437"/>
            </a:xfrm>
            <a:prstGeom prst="roundRect">
              <a:avLst/>
            </a:prstGeom>
            <a:gradFill rotWithShape="1">
              <a:gsLst>
                <a:gs pos="0">
                  <a:srgbClr val="FF9966"/>
                </a:gs>
                <a:gs pos="100000">
                  <a:srgbClr val="FFC000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defTabSz="913740"/>
              <a:endParaRPr lang="en-US">
                <a:solidFill>
                  <a:srgbClr val="002060"/>
                </a:solidFill>
                <a:latin typeface="Arial"/>
              </a:endParaRPr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7357401" y="4233955"/>
              <a:ext cx="125673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fa-IR" sz="1600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کار در</a:t>
              </a:r>
            </a:p>
            <a:p>
              <a:pPr>
                <a:lnSpc>
                  <a:spcPts val="1800"/>
                </a:lnSpc>
              </a:pPr>
              <a:r>
                <a:rPr lang="fa-IR" sz="1600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محیط های دارای فشار غیر معمول</a:t>
              </a:r>
            </a:p>
            <a:p>
              <a:pPr>
                <a:lnSpc>
                  <a:spcPts val="1800"/>
                </a:lnSpc>
              </a:pPr>
              <a:r>
                <a:rPr lang="fa-IR" sz="1200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( مانند غواصی)</a:t>
              </a:r>
            </a:p>
          </p:txBody>
        </p:sp>
      </p:grpSp>
      <p:grpSp>
        <p:nvGrpSpPr>
          <p:cNvPr id="22" name="Group 92"/>
          <p:cNvGrpSpPr/>
          <p:nvPr/>
        </p:nvGrpSpPr>
        <p:grpSpPr>
          <a:xfrm>
            <a:off x="1399847" y="3690130"/>
            <a:ext cx="1565851" cy="836437"/>
            <a:chOff x="7344309" y="4310388"/>
            <a:chExt cx="1256736" cy="836437"/>
          </a:xfrm>
        </p:grpSpPr>
        <p:sp>
          <p:nvSpPr>
            <p:cNvPr id="94" name="Oval 11"/>
            <p:cNvSpPr>
              <a:spLocks noChangeArrowheads="1"/>
            </p:cNvSpPr>
            <p:nvPr/>
          </p:nvSpPr>
          <p:spPr bwMode="gray">
            <a:xfrm>
              <a:off x="7344309" y="4310388"/>
              <a:ext cx="1256736" cy="836437"/>
            </a:xfrm>
            <a:prstGeom prst="roundRect">
              <a:avLst/>
            </a:prstGeom>
            <a:gradFill rotWithShape="1">
              <a:gsLst>
                <a:gs pos="0">
                  <a:srgbClr val="FF9966"/>
                </a:gs>
                <a:gs pos="100000">
                  <a:srgbClr val="FFC000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defTabSz="913740"/>
              <a:endParaRPr lang="en-US">
                <a:solidFill>
                  <a:srgbClr val="002060"/>
                </a:solidFill>
                <a:latin typeface="Arial"/>
              </a:endParaRP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7491390" y="4310651"/>
              <a:ext cx="96257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1600" dirty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مواجهه با اصوات غیر قابل کنترل</a:t>
              </a:r>
              <a:endParaRPr lang="en-US" sz="16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23" name="Group 95"/>
          <p:cNvGrpSpPr/>
          <p:nvPr/>
        </p:nvGrpSpPr>
        <p:grpSpPr>
          <a:xfrm>
            <a:off x="1399849" y="4563749"/>
            <a:ext cx="1595838" cy="855914"/>
            <a:chOff x="7344309" y="4310388"/>
            <a:chExt cx="1280803" cy="855914"/>
          </a:xfrm>
        </p:grpSpPr>
        <p:sp>
          <p:nvSpPr>
            <p:cNvPr id="97" name="Oval 11"/>
            <p:cNvSpPr>
              <a:spLocks noChangeArrowheads="1"/>
            </p:cNvSpPr>
            <p:nvPr/>
          </p:nvSpPr>
          <p:spPr bwMode="gray">
            <a:xfrm>
              <a:off x="7344309" y="4310388"/>
              <a:ext cx="1256736" cy="836437"/>
            </a:xfrm>
            <a:prstGeom prst="roundRect">
              <a:avLst/>
            </a:prstGeom>
            <a:gradFill rotWithShape="1">
              <a:gsLst>
                <a:gs pos="0">
                  <a:srgbClr val="FF9966"/>
                </a:gs>
                <a:gs pos="100000">
                  <a:srgbClr val="FFC000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defTabSz="913740"/>
              <a:endParaRPr lang="en-US">
                <a:solidFill>
                  <a:srgbClr val="002060"/>
                </a:solidFill>
                <a:latin typeface="Arial"/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7358564" y="4335305"/>
              <a:ext cx="12665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1600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مواجهه با سموم کشاورزی و دامداری</a:t>
              </a:r>
              <a:endParaRPr lang="en-US" sz="16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24" name="Group 98"/>
          <p:cNvGrpSpPr/>
          <p:nvPr/>
        </p:nvGrpSpPr>
        <p:grpSpPr>
          <a:xfrm>
            <a:off x="1337818" y="5441179"/>
            <a:ext cx="1703715" cy="836437"/>
            <a:chOff x="7302655" y="4310388"/>
            <a:chExt cx="1367384" cy="836437"/>
          </a:xfrm>
        </p:grpSpPr>
        <p:sp>
          <p:nvSpPr>
            <p:cNvPr id="100" name="Oval 11"/>
            <p:cNvSpPr>
              <a:spLocks noChangeArrowheads="1"/>
            </p:cNvSpPr>
            <p:nvPr/>
          </p:nvSpPr>
          <p:spPr bwMode="gray">
            <a:xfrm>
              <a:off x="7344309" y="4310388"/>
              <a:ext cx="1256736" cy="836437"/>
            </a:xfrm>
            <a:prstGeom prst="roundRect">
              <a:avLst/>
            </a:prstGeom>
            <a:gradFill rotWithShape="1">
              <a:gsLst>
                <a:gs pos="0">
                  <a:srgbClr val="FF9966"/>
                </a:gs>
                <a:gs pos="100000">
                  <a:srgbClr val="FFC000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defTabSz="913740"/>
              <a:endParaRPr lang="en-US">
                <a:solidFill>
                  <a:srgbClr val="002060"/>
                </a:solidFill>
                <a:latin typeface="Arial"/>
              </a:endParaRPr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7302655" y="4472658"/>
              <a:ext cx="13673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1600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تولید و ترکیب سموم و حشره کش ها</a:t>
              </a:r>
              <a:endParaRPr lang="en-US" sz="16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31" name="Group 101"/>
          <p:cNvGrpSpPr/>
          <p:nvPr/>
        </p:nvGrpSpPr>
        <p:grpSpPr>
          <a:xfrm>
            <a:off x="358950" y="3861048"/>
            <a:ext cx="1008118" cy="2269809"/>
            <a:chOff x="7411058" y="4323218"/>
            <a:chExt cx="809105" cy="836437"/>
          </a:xfrm>
        </p:grpSpPr>
        <p:sp>
          <p:nvSpPr>
            <p:cNvPr id="103" name="Oval 11"/>
            <p:cNvSpPr>
              <a:spLocks noChangeArrowheads="1"/>
            </p:cNvSpPr>
            <p:nvPr/>
          </p:nvSpPr>
          <p:spPr bwMode="gray">
            <a:xfrm>
              <a:off x="7430962" y="4323218"/>
              <a:ext cx="760767" cy="836437"/>
            </a:xfrm>
            <a:prstGeom prst="roundRect">
              <a:avLst/>
            </a:prstGeom>
            <a:gradFill rotWithShape="1">
              <a:gsLst>
                <a:gs pos="0">
                  <a:srgbClr val="FF9966"/>
                </a:gs>
                <a:gs pos="100000">
                  <a:srgbClr val="FFC000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defTabSz="913740"/>
              <a:endParaRPr lang="en-US">
                <a:solidFill>
                  <a:srgbClr val="002060"/>
                </a:solidFill>
                <a:latin typeface="Arial"/>
              </a:endParaRPr>
            </a:p>
          </p:txBody>
        </p:sp>
        <p:sp>
          <p:nvSpPr>
            <p:cNvPr id="104" name="TextBox 103"/>
            <p:cNvSpPr txBox="1"/>
            <p:nvPr/>
          </p:nvSpPr>
          <p:spPr>
            <a:xfrm>
              <a:off x="7411058" y="4464550"/>
              <a:ext cx="809105" cy="5444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مواجهه</a:t>
              </a:r>
            </a:p>
            <a:p>
              <a:r>
                <a:rPr lang="fa-IR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 با </a:t>
              </a:r>
            </a:p>
            <a:p>
              <a:r>
                <a:rPr lang="fa-IR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ارتعاشات </a:t>
              </a:r>
            </a:p>
            <a:p>
              <a:r>
                <a:rPr lang="fa-IR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غیر</a:t>
              </a:r>
            </a:p>
            <a:p>
              <a:r>
                <a:rPr lang="fa-IR" dirty="0" smtClean="0">
                  <a:solidFill>
                    <a:srgbClr val="002060"/>
                  </a:solidFill>
                  <a:latin typeface="Verdana"/>
                  <a:cs typeface="B Titr" pitchFamily="2" charset="-78"/>
                </a:rPr>
                <a:t> معمول</a:t>
              </a:r>
              <a:endParaRPr lang="en-US" dirty="0">
                <a:solidFill>
                  <a:srgbClr val="002060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6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9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4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9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900"/>
                            </p:stCondLst>
                            <p:childTnLst>
                              <p:par>
                                <p:cTn id="2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650"/>
                            </p:stCondLst>
                            <p:childTnLst>
                              <p:par>
                                <p:cTn id="3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400"/>
                            </p:stCondLst>
                            <p:childTnLst>
                              <p:par>
                                <p:cTn id="3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150"/>
                            </p:stCondLst>
                            <p:childTnLst>
                              <p:par>
                                <p:cTn id="3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1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900"/>
                            </p:stCondLst>
                            <p:childTnLst>
                              <p:par>
                                <p:cTn id="4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650"/>
                            </p:stCondLst>
                            <p:childTnLst>
                              <p:par>
                                <p:cTn id="4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1400"/>
                            </p:stCondLst>
                            <p:childTnLst>
                              <p:par>
                                <p:cTn id="5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150"/>
                            </p:stCondLst>
                            <p:childTnLst>
                              <p:par>
                                <p:cTn id="5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2900"/>
                            </p:stCondLst>
                            <p:childTnLst>
                              <p:par>
                                <p:cTn id="5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3650"/>
                            </p:stCondLst>
                            <p:childTnLst>
                              <p:par>
                                <p:cTn id="6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5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4400"/>
                            </p:stCondLst>
                            <p:childTnLst>
                              <p:par>
                                <p:cTn id="6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9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150"/>
                            </p:stCondLst>
                            <p:childTnLst>
                              <p:par>
                                <p:cTn id="7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3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900"/>
                            </p:stCondLst>
                            <p:childTnLst>
                              <p:par>
                                <p:cTn id="7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7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www.Win2Farsi.com   </a:t>
            </a:r>
            <a:endParaRPr lang="en-US"/>
          </a:p>
        </p:txBody>
      </p:sp>
      <p:sp>
        <p:nvSpPr>
          <p:cNvPr id="5" name="Round Diagonal Corner Rectangle 4"/>
          <p:cNvSpPr/>
          <p:nvPr/>
        </p:nvSpPr>
        <p:spPr>
          <a:xfrm>
            <a:off x="226654" y="4460808"/>
            <a:ext cx="8664501" cy="1488472"/>
          </a:xfrm>
          <a:prstGeom prst="round2DiagRect">
            <a:avLst>
              <a:gd name="adj1" fmla="val 42800"/>
              <a:gd name="adj2" fmla="val 0"/>
            </a:avLst>
          </a:prstGeom>
          <a:gradFill>
            <a:gsLst>
              <a:gs pos="0">
                <a:srgbClr val="FFC000">
                  <a:alpha val="54000"/>
                </a:srgbClr>
              </a:gs>
              <a:gs pos="43000">
                <a:srgbClr val="FFFFA3"/>
              </a:gs>
              <a:gs pos="93000">
                <a:srgbClr val="FFFF99"/>
              </a:gs>
              <a:gs pos="100000">
                <a:schemeClr val="accent3">
                  <a:tint val="5000"/>
                  <a:satMod val="250000"/>
                </a:schemeClr>
              </a:gs>
            </a:gsLst>
          </a:gra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374" tIns="45690" rIns="91374" bIns="45690" numCol="1" anchor="ctr" anchorCtr="0" compatLnSpc="1">
            <a:prstTxWarp prst="textNoShape">
              <a:avLst/>
            </a:prstTxWarp>
            <a:noAutofit/>
          </a:bodyPr>
          <a:lstStyle/>
          <a:p>
            <a:pPr algn="just" rtl="1"/>
            <a:r>
              <a:rPr lang="fa-IR" sz="2000" dirty="0" smtClean="0">
                <a:solidFill>
                  <a:srgbClr val="D2533C"/>
                </a:solidFill>
              </a:rPr>
              <a:t>برای </a:t>
            </a:r>
            <a:r>
              <a:rPr lang="fa-IR" sz="2000" dirty="0">
                <a:solidFill>
                  <a:srgbClr val="D2533C"/>
                </a:solidFill>
              </a:rPr>
              <a:t>مشمولان چهاردرصد به نرخ حق بیمه درقانون تامین </a:t>
            </a:r>
            <a:r>
              <a:rPr lang="fa-IR" sz="2000" dirty="0" smtClean="0">
                <a:solidFill>
                  <a:srgbClr val="D2533C"/>
                </a:solidFill>
              </a:rPr>
              <a:t>اجتماعی افزوده </a:t>
            </a:r>
            <a:r>
              <a:rPr lang="fa-IR" sz="2000" dirty="0">
                <a:solidFill>
                  <a:srgbClr val="D2533C"/>
                </a:solidFill>
              </a:rPr>
              <a:t>خواهدشدوهمچنین چهاردرصد به میزان مستمری برقراری نسبت </a:t>
            </a:r>
            <a:r>
              <a:rPr lang="fa-IR" sz="2000" dirty="0" smtClean="0">
                <a:solidFill>
                  <a:srgbClr val="D2533C"/>
                </a:solidFill>
              </a:rPr>
              <a:t>به </a:t>
            </a:r>
            <a:r>
              <a:rPr lang="fa-IR" sz="2000" dirty="0">
                <a:solidFill>
                  <a:srgbClr val="D2533C"/>
                </a:solidFill>
              </a:rPr>
              <a:t>سنوات قبل ازتصویب قانون بایستی توسط کارفرماپرداخت گردد.</a:t>
            </a:r>
          </a:p>
          <a:p>
            <a:pPr rtl="1" eaLnBrk="0" hangingPunct="0">
              <a:lnSpc>
                <a:spcPct val="150000"/>
              </a:lnSpc>
            </a:pPr>
            <a:endParaRPr lang="en-US" b="1" kern="0" dirty="0">
              <a:solidFill>
                <a:srgbClr val="6600FF"/>
              </a:solidFill>
              <a:ea typeface="+mj-ea"/>
              <a:cs typeface="B Nazanin" panose="00000400000000000000" pitchFamily="2" charset="-78"/>
            </a:endParaRPr>
          </a:p>
        </p:txBody>
      </p:sp>
      <p:grpSp>
        <p:nvGrpSpPr>
          <p:cNvPr id="2" name="Group 7"/>
          <p:cNvGrpSpPr/>
          <p:nvPr/>
        </p:nvGrpSpPr>
        <p:grpSpPr>
          <a:xfrm>
            <a:off x="6526561" y="700236"/>
            <a:ext cx="2510266" cy="1648644"/>
            <a:chOff x="6207729" y="371063"/>
            <a:chExt cx="2829098" cy="1648644"/>
          </a:xfrm>
        </p:grpSpPr>
        <p:grpSp>
          <p:nvGrpSpPr>
            <p:cNvPr id="3" name="Group 20"/>
            <p:cNvGrpSpPr>
              <a:grpSpLocks/>
            </p:cNvGrpSpPr>
            <p:nvPr/>
          </p:nvGrpSpPr>
          <p:grpSpPr bwMode="auto">
            <a:xfrm>
              <a:off x="6300419" y="371063"/>
              <a:ext cx="2710404" cy="1648644"/>
              <a:chOff x="1005" y="2823"/>
              <a:chExt cx="1744" cy="1113"/>
            </a:xfrm>
          </p:grpSpPr>
          <p:sp>
            <p:nvSpPr>
              <p:cNvPr id="14" name="Oval 21"/>
              <p:cNvSpPr>
                <a:spLocks noChangeArrowheads="1"/>
              </p:cNvSpPr>
              <p:nvPr/>
            </p:nvSpPr>
            <p:spPr bwMode="gray">
              <a:xfrm>
                <a:off x="1216" y="3744"/>
                <a:ext cx="1472" cy="192"/>
              </a:xfrm>
              <a:prstGeom prst="ellipse">
                <a:avLst/>
              </a:prstGeom>
              <a:gradFill rotWithShape="1">
                <a:gsLst>
                  <a:gs pos="0">
                    <a:srgbClr val="969696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600" kern="0" smtClean="0">
                  <a:solidFill>
                    <a:srgbClr val="00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5" name="Oval 22"/>
              <p:cNvSpPr>
                <a:spLocks noChangeArrowheads="1"/>
              </p:cNvSpPr>
              <p:nvPr/>
            </p:nvSpPr>
            <p:spPr bwMode="gray">
              <a:xfrm>
                <a:off x="1005" y="2823"/>
                <a:ext cx="1744" cy="973"/>
              </a:xfrm>
              <a:prstGeom prst="ellipse">
                <a:avLst/>
              </a:prstGeom>
              <a:gradFill rotWithShape="1">
                <a:gsLst>
                  <a:gs pos="0">
                    <a:srgbClr val="EB8803"/>
                  </a:gs>
                  <a:gs pos="100000">
                    <a:srgbClr val="EB8803">
                      <a:gamma/>
                      <a:shade val="57255"/>
                      <a:invGamma/>
                    </a:srgbClr>
                  </a:gs>
                </a:gsLst>
                <a:path path="rect">
                  <a:fillToRect l="100000" t="10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52400" dir="16200000" sy="-100000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l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600" kern="0" smtClean="0">
                  <a:solidFill>
                    <a:srgbClr val="00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6" name="Oval 23"/>
              <p:cNvSpPr>
                <a:spLocks noChangeArrowheads="1"/>
              </p:cNvSpPr>
              <p:nvPr/>
            </p:nvSpPr>
            <p:spPr bwMode="gray">
              <a:xfrm>
                <a:off x="1051" y="2846"/>
                <a:ext cx="1674" cy="929"/>
              </a:xfrm>
              <a:prstGeom prst="ellipse">
                <a:avLst/>
              </a:prstGeom>
              <a:gradFill rotWithShape="1">
                <a:gsLst>
                  <a:gs pos="0">
                    <a:srgbClr val="EB8803">
                      <a:alpha val="85001"/>
                    </a:srgbClr>
                  </a:gs>
                  <a:gs pos="100000">
                    <a:srgbClr val="EB8803">
                      <a:gamma/>
                      <a:shade val="63529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52400" dir="16200000" sy="-100000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l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600" kern="0" smtClean="0">
                  <a:solidFill>
                    <a:srgbClr val="00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7" name="Oval 24"/>
              <p:cNvSpPr>
                <a:spLocks noChangeArrowheads="1"/>
              </p:cNvSpPr>
              <p:nvPr/>
            </p:nvSpPr>
            <p:spPr bwMode="gray">
              <a:xfrm>
                <a:off x="1159" y="2880"/>
                <a:ext cx="1513" cy="839"/>
              </a:xfrm>
              <a:prstGeom prst="ellipse">
                <a:avLst/>
              </a:prstGeom>
              <a:gradFill rotWithShape="1">
                <a:gsLst>
                  <a:gs pos="0">
                    <a:srgbClr val="EB8803"/>
                  </a:gs>
                  <a:gs pos="100000">
                    <a:srgbClr val="EB8803">
                      <a:gamma/>
                      <a:shade val="72549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52400" dir="16200000" sy="-100000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l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600" kern="0" smtClean="0">
                  <a:solidFill>
                    <a:srgbClr val="000000"/>
                  </a:solidFill>
                  <a:latin typeface="Arial" panose="020B0604020202020204" pitchFamily="34" charset="0"/>
                </a:endParaRPr>
              </a:p>
            </p:txBody>
          </p:sp>
          <p:pic>
            <p:nvPicPr>
              <p:cNvPr id="18" name="Picture 25" descr="Picture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1302" y="2880"/>
                <a:ext cx="1111" cy="6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9" name="Text Box 26"/>
              <p:cNvSpPr txBox="1">
                <a:spLocks noChangeArrowheads="1"/>
              </p:cNvSpPr>
              <p:nvPr/>
            </p:nvSpPr>
            <p:spPr bwMode="gray">
              <a:xfrm>
                <a:off x="2196" y="2969"/>
                <a:ext cx="119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rtl="1">
                  <a:defRPr sz="1400" b="1">
                    <a:solidFill>
                      <a:srgbClr val="7030A0"/>
                    </a:solidFill>
                    <a:latin typeface="Arial" panose="020B0604020202020204" pitchFamily="34" charset="0"/>
                    <a:cs typeface="B Nazanin" panose="00000400000000000000" pitchFamily="2" charset="-78"/>
                  </a:defRPr>
                </a:lvl1pPr>
              </a:lstStyle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fa-IR" sz="1800" kern="0" dirty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6207729" y="753718"/>
              <a:ext cx="282909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400" b="1" kern="0" dirty="0" smtClean="0">
                  <a:solidFill>
                    <a:srgbClr val="800000"/>
                  </a:solidFill>
                  <a:latin typeface="Arial"/>
                  <a:cs typeface="B Titr" pitchFamily="2" charset="-78"/>
                </a:rPr>
                <a:t>حمایت </a:t>
              </a:r>
            </a:p>
            <a:p>
              <a:r>
                <a:rPr lang="fa-IR" sz="2400" b="1" kern="0" dirty="0" smtClean="0">
                  <a:solidFill>
                    <a:srgbClr val="800000"/>
                  </a:solidFill>
                  <a:latin typeface="Arial"/>
                  <a:cs typeface="B Titr" pitchFamily="2" charset="-78"/>
                </a:rPr>
                <a:t>هزینه</a:t>
              </a:r>
              <a:endParaRPr lang="en-US" sz="2400" b="1" kern="0" dirty="0">
                <a:solidFill>
                  <a:srgbClr val="800000"/>
                </a:solidFill>
                <a:latin typeface="Arial"/>
                <a:cs typeface="B Titr" pitchFamily="2" charset="-78"/>
              </a:endParaRPr>
            </a:p>
          </p:txBody>
        </p:sp>
      </p:grpSp>
      <p:sp>
        <p:nvSpPr>
          <p:cNvPr id="20" name="Round Diagonal Corner Rectangle 19"/>
          <p:cNvSpPr/>
          <p:nvPr/>
        </p:nvSpPr>
        <p:spPr>
          <a:xfrm>
            <a:off x="251520" y="916500"/>
            <a:ext cx="6288235" cy="3292708"/>
          </a:xfrm>
          <a:prstGeom prst="round2DiagRect">
            <a:avLst>
              <a:gd name="adj1" fmla="val 50000"/>
              <a:gd name="adj2" fmla="val 0"/>
            </a:avLst>
          </a:prstGeom>
          <a:gradFill>
            <a:gsLst>
              <a:gs pos="0">
                <a:schemeClr val="accent6"/>
              </a:gs>
              <a:gs pos="43000">
                <a:schemeClr val="accent6">
                  <a:lumMod val="40000"/>
                  <a:lumOff val="60000"/>
                </a:schemeClr>
              </a:gs>
              <a:gs pos="93000">
                <a:schemeClr val="accent5">
                  <a:lumMod val="20000"/>
                  <a:lumOff val="8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</a:gra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374" tIns="45690" rIns="91374" bIns="45690" numCol="1" anchor="ctr" anchorCtr="0" compatLnSpc="1">
            <a:prstTxWarp prst="textNoShape">
              <a:avLst/>
            </a:prstTxWarp>
            <a:noAutofit/>
          </a:bodyPr>
          <a:lstStyle/>
          <a:p>
            <a:pPr rtl="1" eaLnBrk="0" hangingPunct="0">
              <a:lnSpc>
                <a:spcPct val="150000"/>
              </a:lnSpc>
            </a:pPr>
            <a:r>
              <a:rPr lang="fa-IR" sz="2000" dirty="0" smtClean="0">
                <a:solidFill>
                  <a:srgbClr val="292934"/>
                </a:solidFill>
                <a:cs typeface="B Nazanin" panose="00000400000000000000" pitchFamily="2" charset="-78"/>
              </a:rPr>
              <a:t>افرادی </a:t>
            </a:r>
            <a:r>
              <a:rPr lang="fa-IR" sz="2000" dirty="0">
                <a:solidFill>
                  <a:srgbClr val="292934"/>
                </a:solidFill>
                <a:cs typeface="B Nazanin" panose="00000400000000000000" pitchFamily="2" charset="-78"/>
              </a:rPr>
              <a:t>که حداقل 20سال متوالی و25سال متناوب درکارهای سخت وزیان آوراشتغال داشته باشند.هرسال سابقه پرداخت حق بیمه   درکارهای سخت وزیان آور1/5سال محاسبه خواهدشد.</a:t>
            </a:r>
            <a:endParaRPr lang="fa-IR" b="1" kern="0" dirty="0">
              <a:solidFill>
                <a:srgbClr val="6600FF"/>
              </a:solidFill>
              <a:ea typeface="+mj-ea"/>
              <a:cs typeface="B Nazanin" panose="00000400000000000000" pitchFamily="2" charset="-78"/>
            </a:endParaRPr>
          </a:p>
        </p:txBody>
      </p:sp>
      <p:sp>
        <p:nvSpPr>
          <p:cNvPr id="21" name="Round Diagonal Corner Rectangle 20"/>
          <p:cNvSpPr/>
          <p:nvPr/>
        </p:nvSpPr>
        <p:spPr>
          <a:xfrm>
            <a:off x="878392" y="550815"/>
            <a:ext cx="5329337" cy="947574"/>
          </a:xfrm>
          <a:prstGeom prst="round2DiagRect">
            <a:avLst>
              <a:gd name="adj1" fmla="val 50000"/>
              <a:gd name="adj2" fmla="val 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374" tIns="45690" rIns="91374" bIns="45690" numCol="1" anchor="ctr" anchorCtr="0" compatLnSpc="1">
            <a:prstTxWarp prst="textNoShape">
              <a:avLst/>
            </a:prstTxWarp>
            <a:noAutofit/>
          </a:bodyPr>
          <a:lstStyle/>
          <a:p>
            <a:pPr rtl="1"/>
            <a:r>
              <a:rPr lang="fa-IR" sz="2800" b="1" kern="0" dirty="0">
                <a:solidFill>
                  <a:srgbClr val="6600FF"/>
                </a:solidFill>
                <a:ea typeface="+mj-ea"/>
                <a:cs typeface="B Titr" pitchFamily="2" charset="-78"/>
              </a:rPr>
              <a:t>الف :حمایت ها</a:t>
            </a:r>
            <a:br>
              <a:rPr lang="fa-IR" sz="2800" b="1" kern="0" dirty="0">
                <a:solidFill>
                  <a:srgbClr val="6600FF"/>
                </a:solidFill>
                <a:ea typeface="+mj-ea"/>
                <a:cs typeface="B Titr" pitchFamily="2" charset="-78"/>
              </a:rPr>
            </a:br>
            <a:endParaRPr lang="en-US" sz="2800" b="1" kern="0" dirty="0">
              <a:solidFill>
                <a:srgbClr val="6600FF"/>
              </a:solidFill>
              <a:ea typeface="+mj-ea"/>
              <a:cs typeface="B Titr" pitchFamily="2" charset="-78"/>
            </a:endParaRPr>
          </a:p>
        </p:txBody>
      </p:sp>
      <p:sp>
        <p:nvSpPr>
          <p:cNvPr id="22" name="Round Diagonal Corner Rectangle 21"/>
          <p:cNvSpPr/>
          <p:nvPr/>
        </p:nvSpPr>
        <p:spPr>
          <a:xfrm>
            <a:off x="6084168" y="3757648"/>
            <a:ext cx="2806988" cy="703160"/>
          </a:xfrm>
          <a:prstGeom prst="round2DiagRect">
            <a:avLst>
              <a:gd name="adj1" fmla="val 50000"/>
              <a:gd name="adj2" fmla="val 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374" tIns="45690" rIns="91374" bIns="45690" numCol="1" anchor="ctr" anchorCtr="0" compatLnSpc="1">
            <a:prstTxWarp prst="textNoShape">
              <a:avLst/>
            </a:prstTxWarp>
            <a:noAutofit/>
          </a:bodyPr>
          <a:lstStyle/>
          <a:p>
            <a:pPr rtl="1"/>
            <a:r>
              <a:rPr lang="fa-IR" sz="2800" b="1" kern="0" dirty="0">
                <a:solidFill>
                  <a:srgbClr val="6600FF"/>
                </a:solidFill>
                <a:ea typeface="+mj-ea"/>
                <a:cs typeface="B Titr" pitchFamily="2" charset="-78"/>
              </a:rPr>
              <a:t>ب :هزینه ها</a:t>
            </a:r>
          </a:p>
        </p:txBody>
      </p:sp>
    </p:spTree>
    <p:extLst>
      <p:ext uri="{BB962C8B-B14F-4D97-AF65-F5344CB8AC3E}">
        <p14:creationId xmlns:p14="http://schemas.microsoft.com/office/powerpoint/2010/main" val="184406233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0" grpId="0" animBg="1"/>
      <p:bldP spid="21" grpId="0" animBg="1"/>
      <p:bldP spid="2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 descr="C:\Users\omid\Desktop\kadr ba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7"/>
          <p:cNvGrpSpPr/>
          <p:nvPr/>
        </p:nvGrpSpPr>
        <p:grpSpPr>
          <a:xfrm>
            <a:off x="5148064" y="888673"/>
            <a:ext cx="3536547" cy="860591"/>
            <a:chOff x="6207729" y="371063"/>
            <a:chExt cx="2829098" cy="2297151"/>
          </a:xfrm>
        </p:grpSpPr>
        <p:grpSp>
          <p:nvGrpSpPr>
            <p:cNvPr id="3" name="Group 20"/>
            <p:cNvGrpSpPr>
              <a:grpSpLocks/>
            </p:cNvGrpSpPr>
            <p:nvPr/>
          </p:nvGrpSpPr>
          <p:grpSpPr bwMode="auto">
            <a:xfrm>
              <a:off x="6300419" y="371063"/>
              <a:ext cx="2710404" cy="1648644"/>
              <a:chOff x="1005" y="2823"/>
              <a:chExt cx="1744" cy="1113"/>
            </a:xfrm>
          </p:grpSpPr>
          <p:sp>
            <p:nvSpPr>
              <p:cNvPr id="14" name="Oval 21"/>
              <p:cNvSpPr>
                <a:spLocks noChangeArrowheads="1"/>
              </p:cNvSpPr>
              <p:nvPr/>
            </p:nvSpPr>
            <p:spPr bwMode="gray">
              <a:xfrm>
                <a:off x="1216" y="3744"/>
                <a:ext cx="1472" cy="192"/>
              </a:xfrm>
              <a:prstGeom prst="ellipse">
                <a:avLst/>
              </a:prstGeom>
              <a:gradFill rotWithShape="1">
                <a:gsLst>
                  <a:gs pos="0">
                    <a:srgbClr val="969696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15" name="Oval 22"/>
              <p:cNvSpPr>
                <a:spLocks noChangeArrowheads="1"/>
              </p:cNvSpPr>
              <p:nvPr/>
            </p:nvSpPr>
            <p:spPr bwMode="gray">
              <a:xfrm>
                <a:off x="1005" y="2823"/>
                <a:ext cx="1744" cy="973"/>
              </a:xfrm>
              <a:prstGeom prst="ellipse">
                <a:avLst/>
              </a:prstGeom>
              <a:gradFill rotWithShape="1">
                <a:gsLst>
                  <a:gs pos="0">
                    <a:srgbClr val="EB8803"/>
                  </a:gs>
                  <a:gs pos="100000">
                    <a:srgbClr val="EB8803">
                      <a:gamma/>
                      <a:shade val="57255"/>
                      <a:invGamma/>
                    </a:srgbClr>
                  </a:gs>
                </a:gsLst>
                <a:path path="rect">
                  <a:fillToRect l="100000" t="10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52400" dir="16200000" sy="-100000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16" name="Oval 23"/>
              <p:cNvSpPr>
                <a:spLocks noChangeArrowheads="1"/>
              </p:cNvSpPr>
              <p:nvPr/>
            </p:nvSpPr>
            <p:spPr bwMode="gray">
              <a:xfrm>
                <a:off x="1051" y="2846"/>
                <a:ext cx="1674" cy="929"/>
              </a:xfrm>
              <a:prstGeom prst="ellipse">
                <a:avLst/>
              </a:prstGeom>
              <a:gradFill rotWithShape="1">
                <a:gsLst>
                  <a:gs pos="0">
                    <a:srgbClr val="EB8803">
                      <a:alpha val="85001"/>
                    </a:srgbClr>
                  </a:gs>
                  <a:gs pos="100000">
                    <a:srgbClr val="EB8803">
                      <a:gamma/>
                      <a:shade val="63529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52400" dir="16200000" sy="-100000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17" name="Oval 24"/>
              <p:cNvSpPr>
                <a:spLocks noChangeArrowheads="1"/>
              </p:cNvSpPr>
              <p:nvPr/>
            </p:nvSpPr>
            <p:spPr bwMode="gray">
              <a:xfrm>
                <a:off x="1159" y="2880"/>
                <a:ext cx="1513" cy="839"/>
              </a:xfrm>
              <a:prstGeom prst="ellipse">
                <a:avLst/>
              </a:prstGeom>
              <a:gradFill rotWithShape="1">
                <a:gsLst>
                  <a:gs pos="0">
                    <a:srgbClr val="EB8803"/>
                  </a:gs>
                  <a:gs pos="100000">
                    <a:srgbClr val="EB8803">
                      <a:gamma/>
                      <a:shade val="72549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52400" dir="16200000" sy="-100000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pic>
            <p:nvPicPr>
              <p:cNvPr id="18" name="Picture 25" descr="Picture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1302" y="2880"/>
                <a:ext cx="1111" cy="6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9" name="Text Box 26"/>
              <p:cNvSpPr txBox="1">
                <a:spLocks noChangeArrowheads="1"/>
              </p:cNvSpPr>
              <p:nvPr/>
            </p:nvSpPr>
            <p:spPr bwMode="gray">
              <a:xfrm>
                <a:off x="2196" y="2969"/>
                <a:ext cx="119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rtl="1">
                  <a:defRPr sz="1400" b="1">
                    <a:solidFill>
                      <a:srgbClr val="7030A0"/>
                    </a:solidFill>
                    <a:latin typeface="Arial" panose="020B0604020202020204" pitchFamily="34" charset="0"/>
                    <a:cs typeface="B Nazanin" panose="00000400000000000000" pitchFamily="2" charset="-78"/>
                  </a:defRPr>
                </a:lvl1pPr>
              </a:lstStyle>
              <a:p>
                <a:pPr marL="0" marR="0" lvl="0" indent="0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B Nazanin" panose="00000400000000000000" pitchFamily="2" charset="-78"/>
                </a:endParaRP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6207729" y="450057"/>
              <a:ext cx="2829098" cy="22181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400" b="1" kern="0" dirty="0">
                  <a:solidFill>
                    <a:srgbClr val="002060"/>
                  </a:solidFill>
                  <a:latin typeface="Arial"/>
                  <a:cs typeface="B Titr" pitchFamily="2" charset="-78"/>
                </a:rPr>
                <a:t>جمع بندی اهداف</a:t>
              </a:r>
              <a:endParaRPr lang="en-US" sz="2400" b="1" kern="0" dirty="0">
                <a:solidFill>
                  <a:srgbClr val="002060"/>
                </a:solidFill>
                <a:latin typeface="Arial"/>
                <a:cs typeface="B Titr" pitchFamily="2" charset="-78"/>
              </a:endParaRPr>
            </a:p>
          </p:txBody>
        </p:sp>
      </p:grpSp>
      <p:sp>
        <p:nvSpPr>
          <p:cNvPr id="21" name="Round Diagonal Corner Rectangle 20"/>
          <p:cNvSpPr/>
          <p:nvPr/>
        </p:nvSpPr>
        <p:spPr>
          <a:xfrm>
            <a:off x="360104" y="1556792"/>
            <a:ext cx="8352928" cy="4392488"/>
          </a:xfrm>
          <a:prstGeom prst="round2DiagRect">
            <a:avLst>
              <a:gd name="adj1" fmla="val 13071"/>
              <a:gd name="adj2" fmla="val 0"/>
            </a:avLst>
          </a:prstGeom>
          <a:solidFill>
            <a:srgbClr val="FFFF99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374" tIns="45690" rIns="91374" bIns="456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2000" b="1" kern="0" dirty="0" smtClean="0">
              <a:solidFill>
                <a:srgbClr val="FF00FF"/>
              </a:solidFill>
              <a:cs typeface="B Titr" pitchFamily="2" charset="-78"/>
            </a:endParaRPr>
          </a:p>
        </p:txBody>
      </p:sp>
      <p:sp>
        <p:nvSpPr>
          <p:cNvPr id="22" name="TextBox 30"/>
          <p:cNvSpPr txBox="1">
            <a:spLocks noChangeArrowheads="1"/>
          </p:cNvSpPr>
          <p:nvPr/>
        </p:nvSpPr>
        <p:spPr bwMode="auto">
          <a:xfrm>
            <a:off x="347912" y="1796056"/>
            <a:ext cx="8361082" cy="4430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8016" tIns="64008" rIns="128016" bIns="64008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Low" rtl="1">
              <a:lnSpc>
                <a:spcPct val="150000"/>
              </a:lnSpc>
            </a:pPr>
            <a:r>
              <a:rPr lang="fa-IR" sz="2800" dirty="0" smtClean="0">
                <a:solidFill>
                  <a:schemeClr val="bg1"/>
                </a:solidFill>
                <a:cs typeface="B Titr" pitchFamily="2" charset="-78"/>
              </a:rPr>
              <a:t>1-عاری سازی محیط کار از آلاینده های شغلی و بیماری زا با کمک نوآوری و مشارکت شرکتهای دانش بنیان و انجمنهای صنفی تخصصی مربوطه</a:t>
            </a:r>
          </a:p>
          <a:p>
            <a:pPr algn="justLow" rtl="1">
              <a:lnSpc>
                <a:spcPct val="150000"/>
              </a:lnSpc>
            </a:pPr>
            <a:r>
              <a:rPr lang="fa-IR" sz="2800" dirty="0" smtClean="0">
                <a:solidFill>
                  <a:schemeClr val="bg1"/>
                </a:solidFill>
                <a:cs typeface="B Titr" pitchFamily="2" charset="-78"/>
              </a:rPr>
              <a:t>2-حفظ سلامت جسمی و بهداشت روحی – روانی نیروی کار</a:t>
            </a:r>
          </a:p>
          <a:p>
            <a:pPr algn="justLow" rtl="1">
              <a:lnSpc>
                <a:spcPct val="150000"/>
              </a:lnSpc>
            </a:pPr>
            <a:r>
              <a:rPr lang="fa-IR" sz="2800" dirty="0" smtClean="0">
                <a:solidFill>
                  <a:schemeClr val="bg1"/>
                </a:solidFill>
                <a:cs typeface="B Titr" pitchFamily="2" charset="-78"/>
              </a:rPr>
              <a:t>3-کاهش هزینه های تحمیلی بر اقتصاد ملی </a:t>
            </a:r>
          </a:p>
          <a:p>
            <a:pPr algn="justLow" rtl="1">
              <a:lnSpc>
                <a:spcPct val="150000"/>
              </a:lnSpc>
            </a:pPr>
            <a:r>
              <a:rPr lang="fa-IR" sz="2800" dirty="0" smtClean="0">
                <a:solidFill>
                  <a:schemeClr val="bg1"/>
                </a:solidFill>
                <a:cs typeface="B Titr" pitchFamily="2" charset="-78"/>
              </a:rPr>
              <a:t>4- تفکیک اساسی و علمی مشاغل سخت از مشاغل زیان آور</a:t>
            </a:r>
            <a:endParaRPr lang="fa-IR" sz="1600" dirty="0" smtClean="0">
              <a:solidFill>
                <a:schemeClr val="bg1"/>
              </a:solidFill>
              <a:cs typeface="B Titr" pitchFamily="2" charset="-78"/>
            </a:endParaRPr>
          </a:p>
          <a:p>
            <a:pPr algn="justLow" rtl="1">
              <a:lnSpc>
                <a:spcPct val="150000"/>
              </a:lnSpc>
            </a:pPr>
            <a:endParaRPr lang="fa-IR" sz="2000" dirty="0" smtClean="0">
              <a:solidFill>
                <a:srgbClr val="7030A0"/>
              </a:solidFill>
              <a:cs typeface="B Titr" pitchFamily="2" charset="-78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355976" y="6467142"/>
            <a:ext cx="468053" cy="346234"/>
          </a:xfrm>
          <a:prstGeom prst="ellipse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fa-IR" sz="1000" b="1" dirty="0" smtClean="0">
                <a:solidFill>
                  <a:srgbClr val="800000"/>
                </a:solidFill>
                <a:latin typeface="Titr" pitchFamily="2" charset="-78"/>
                <a:cs typeface="B Nazanin" pitchFamily="2" charset="-78"/>
              </a:rPr>
              <a:t>12</a:t>
            </a:r>
            <a:endParaRPr lang="fa-IR" sz="1000" b="1" dirty="0">
              <a:solidFill>
                <a:srgbClr val="800000"/>
              </a:solidFill>
              <a:latin typeface="Titr" pitchFamily="2" charset="-78"/>
              <a:cs typeface="B Nazanin" pitchFamily="2" charset="-78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 descr="C:\Users\omid\Desktop\kadr ba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2" y="19802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7"/>
          <p:cNvGrpSpPr/>
          <p:nvPr/>
        </p:nvGrpSpPr>
        <p:grpSpPr>
          <a:xfrm>
            <a:off x="4824029" y="888673"/>
            <a:ext cx="3860582" cy="617638"/>
            <a:chOff x="6207729" y="371063"/>
            <a:chExt cx="2829098" cy="1648644"/>
          </a:xfrm>
        </p:grpSpPr>
        <p:grpSp>
          <p:nvGrpSpPr>
            <p:cNvPr id="3" name="Group 20"/>
            <p:cNvGrpSpPr>
              <a:grpSpLocks/>
            </p:cNvGrpSpPr>
            <p:nvPr/>
          </p:nvGrpSpPr>
          <p:grpSpPr bwMode="auto">
            <a:xfrm>
              <a:off x="6300419" y="371063"/>
              <a:ext cx="2710404" cy="1648644"/>
              <a:chOff x="1005" y="2823"/>
              <a:chExt cx="1744" cy="1113"/>
            </a:xfrm>
          </p:grpSpPr>
          <p:sp>
            <p:nvSpPr>
              <p:cNvPr id="14" name="Oval 21"/>
              <p:cNvSpPr>
                <a:spLocks noChangeArrowheads="1"/>
              </p:cNvSpPr>
              <p:nvPr/>
            </p:nvSpPr>
            <p:spPr bwMode="gray">
              <a:xfrm>
                <a:off x="1216" y="3744"/>
                <a:ext cx="1472" cy="192"/>
              </a:xfrm>
              <a:prstGeom prst="ellipse">
                <a:avLst/>
              </a:prstGeom>
              <a:gradFill rotWithShape="1">
                <a:gsLst>
                  <a:gs pos="0">
                    <a:srgbClr val="969696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15" name="Oval 22"/>
              <p:cNvSpPr>
                <a:spLocks noChangeArrowheads="1"/>
              </p:cNvSpPr>
              <p:nvPr/>
            </p:nvSpPr>
            <p:spPr bwMode="gray">
              <a:xfrm>
                <a:off x="1005" y="2823"/>
                <a:ext cx="1744" cy="973"/>
              </a:xfrm>
              <a:prstGeom prst="ellipse">
                <a:avLst/>
              </a:prstGeom>
              <a:gradFill rotWithShape="1">
                <a:gsLst>
                  <a:gs pos="0">
                    <a:srgbClr val="EB8803"/>
                  </a:gs>
                  <a:gs pos="100000">
                    <a:srgbClr val="EB8803">
                      <a:gamma/>
                      <a:shade val="57255"/>
                      <a:invGamma/>
                    </a:srgbClr>
                  </a:gs>
                </a:gsLst>
                <a:path path="rect">
                  <a:fillToRect l="100000" t="10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52400" dir="16200000" sy="-100000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16" name="Oval 23"/>
              <p:cNvSpPr>
                <a:spLocks noChangeArrowheads="1"/>
              </p:cNvSpPr>
              <p:nvPr/>
            </p:nvSpPr>
            <p:spPr bwMode="gray">
              <a:xfrm>
                <a:off x="1051" y="2846"/>
                <a:ext cx="1674" cy="929"/>
              </a:xfrm>
              <a:prstGeom prst="ellipse">
                <a:avLst/>
              </a:prstGeom>
              <a:gradFill rotWithShape="1">
                <a:gsLst>
                  <a:gs pos="0">
                    <a:srgbClr val="EB8803">
                      <a:alpha val="85001"/>
                    </a:srgbClr>
                  </a:gs>
                  <a:gs pos="100000">
                    <a:srgbClr val="EB8803">
                      <a:gamma/>
                      <a:shade val="63529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52400" dir="16200000" sy="-100000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17" name="Oval 24"/>
              <p:cNvSpPr>
                <a:spLocks noChangeArrowheads="1"/>
              </p:cNvSpPr>
              <p:nvPr/>
            </p:nvSpPr>
            <p:spPr bwMode="gray">
              <a:xfrm>
                <a:off x="1159" y="2880"/>
                <a:ext cx="1513" cy="839"/>
              </a:xfrm>
              <a:prstGeom prst="ellipse">
                <a:avLst/>
              </a:prstGeom>
              <a:gradFill rotWithShape="1">
                <a:gsLst>
                  <a:gs pos="0">
                    <a:srgbClr val="EB8803"/>
                  </a:gs>
                  <a:gs pos="100000">
                    <a:srgbClr val="EB8803">
                      <a:gamma/>
                      <a:shade val="72549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52400" dir="16200000" sy="-100000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pic>
            <p:nvPicPr>
              <p:cNvPr id="18" name="Picture 25" descr="Picture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1302" y="2880"/>
                <a:ext cx="1111" cy="6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9" name="Text Box 26"/>
              <p:cNvSpPr txBox="1">
                <a:spLocks noChangeArrowheads="1"/>
              </p:cNvSpPr>
              <p:nvPr/>
            </p:nvSpPr>
            <p:spPr bwMode="gray">
              <a:xfrm>
                <a:off x="2212" y="2969"/>
                <a:ext cx="87" cy="66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rtl="1">
                  <a:defRPr sz="1400" b="1">
                    <a:solidFill>
                      <a:srgbClr val="7030A0"/>
                    </a:solidFill>
                    <a:latin typeface="Arial" panose="020B0604020202020204" pitchFamily="34" charset="0"/>
                    <a:cs typeface="B Nazanin" panose="00000400000000000000" pitchFamily="2" charset="-78"/>
                  </a:defRPr>
                </a:lvl1pPr>
              </a:lstStyle>
              <a:p>
                <a:pPr marL="0" marR="0" lvl="0" indent="0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B Nazanin" panose="00000400000000000000" pitchFamily="2" charset="-78"/>
                </a:endParaRP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6207729" y="450057"/>
              <a:ext cx="2829098" cy="1232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400" b="1" kern="0" dirty="0" smtClean="0">
                  <a:solidFill>
                    <a:srgbClr val="002060"/>
                  </a:solidFill>
                  <a:latin typeface="Arial"/>
                  <a:cs typeface="B Titr" pitchFamily="2" charset="-78"/>
                </a:rPr>
                <a:t>جمع بندی اهداف</a:t>
              </a:r>
              <a:endParaRPr lang="en-US" sz="2400" b="1" kern="0" dirty="0">
                <a:solidFill>
                  <a:srgbClr val="002060"/>
                </a:solidFill>
                <a:latin typeface="Arial"/>
                <a:cs typeface="B Titr" pitchFamily="2" charset="-78"/>
              </a:endParaRPr>
            </a:p>
          </p:txBody>
        </p:sp>
      </p:grpSp>
      <p:sp>
        <p:nvSpPr>
          <p:cNvPr id="21" name="Round Diagonal Corner Rectangle 20"/>
          <p:cNvSpPr/>
          <p:nvPr/>
        </p:nvSpPr>
        <p:spPr>
          <a:xfrm>
            <a:off x="428596" y="1500174"/>
            <a:ext cx="8352928" cy="4392488"/>
          </a:xfrm>
          <a:prstGeom prst="round2DiagRect">
            <a:avLst>
              <a:gd name="adj1" fmla="val 13071"/>
              <a:gd name="adj2" fmla="val 0"/>
            </a:avLst>
          </a:prstGeom>
          <a:solidFill>
            <a:srgbClr val="FFFF99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374" tIns="45690" rIns="91374" bIns="456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2000" b="1" kern="0" dirty="0" smtClean="0">
              <a:solidFill>
                <a:srgbClr val="FF00FF"/>
              </a:solidFill>
              <a:cs typeface="B Titr" pitchFamily="2" charset="-78"/>
            </a:endParaRPr>
          </a:p>
        </p:txBody>
      </p:sp>
      <p:sp>
        <p:nvSpPr>
          <p:cNvPr id="22" name="TextBox 30"/>
          <p:cNvSpPr txBox="1">
            <a:spLocks noChangeArrowheads="1"/>
          </p:cNvSpPr>
          <p:nvPr/>
        </p:nvSpPr>
        <p:spPr bwMode="auto">
          <a:xfrm>
            <a:off x="347912" y="1796056"/>
            <a:ext cx="8361082" cy="2899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8016" tIns="64008" rIns="128016" bIns="64008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Low" rtl="1">
              <a:lnSpc>
                <a:spcPct val="150000"/>
              </a:lnSpc>
            </a:pPr>
            <a:r>
              <a:rPr lang="fa-IR" sz="2400" dirty="0" smtClean="0">
                <a:solidFill>
                  <a:schemeClr val="bg1"/>
                </a:solidFill>
                <a:cs typeface="B Titr" pitchFamily="2" charset="-78"/>
              </a:rPr>
              <a:t>5-کمک به پایدار سازی صندوق تامین اجتماعی بعنوان صندوق بین النسلی</a:t>
            </a:r>
          </a:p>
          <a:p>
            <a:pPr lvl="0" algn="r" rtl="1">
              <a:lnSpc>
                <a:spcPct val="150000"/>
              </a:lnSpc>
            </a:pPr>
            <a:r>
              <a:rPr lang="fa-IR" sz="1400" dirty="0" smtClean="0">
                <a:solidFill>
                  <a:schemeClr val="bg1"/>
                </a:solidFill>
                <a:cs typeface="B Titr" pitchFamily="2" charset="-78"/>
              </a:rPr>
              <a:t>(38</a:t>
            </a:r>
            <a:r>
              <a:rPr lang="fa-IR" sz="1400" b="1" kern="0" dirty="0" smtClean="0">
                <a:solidFill>
                  <a:schemeClr val="bg1"/>
                </a:solidFill>
                <a:cs typeface="B Titr" pitchFamily="2" charset="-78"/>
              </a:rPr>
              <a:t>% </a:t>
            </a:r>
            <a:r>
              <a:rPr lang="fa-IR" sz="1400" b="1" kern="0" dirty="0">
                <a:solidFill>
                  <a:schemeClr val="bg1"/>
                </a:solidFill>
                <a:cs typeface="B Titr" pitchFamily="2" charset="-78"/>
              </a:rPr>
              <a:t>از پرداختی های سازمان در رابطه با بازنشستگی سخت وزیان آور و پیش از موعد می </a:t>
            </a:r>
            <a:r>
              <a:rPr lang="fa-IR" sz="1400" b="1" kern="0" dirty="0" smtClean="0">
                <a:solidFill>
                  <a:schemeClr val="bg1"/>
                </a:solidFill>
                <a:cs typeface="B Titr" pitchFamily="2" charset="-78"/>
              </a:rPr>
              <a:t>باشد که</a:t>
            </a:r>
            <a:r>
              <a:rPr lang="fa-IR" sz="1400" b="1" kern="0" dirty="0">
                <a:solidFill>
                  <a:schemeClr val="bg1"/>
                </a:solidFill>
                <a:cs typeface="B Titr" pitchFamily="2" charset="-78"/>
              </a:rPr>
              <a:t> </a:t>
            </a:r>
            <a:r>
              <a:rPr lang="fa-IR" sz="1400" dirty="0" smtClean="0">
                <a:solidFill>
                  <a:schemeClr val="bg1"/>
                </a:solidFill>
                <a:cs typeface="B Titr" pitchFamily="2" charset="-78"/>
              </a:rPr>
              <a:t>دهه آینده دهه بحران صندوق های تامین اجتماعی کشور می باشد)</a:t>
            </a:r>
          </a:p>
          <a:p>
            <a:pPr lvl="0" algn="r" rtl="1">
              <a:lnSpc>
                <a:spcPct val="150000"/>
              </a:lnSpc>
            </a:pPr>
            <a:endParaRPr lang="fa-IR" sz="1600" dirty="0" smtClean="0">
              <a:solidFill>
                <a:schemeClr val="bg1"/>
              </a:solidFill>
              <a:cs typeface="B Titr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sz="2400" dirty="0">
                <a:solidFill>
                  <a:schemeClr val="bg1"/>
                </a:solidFill>
                <a:cs typeface="B Titr" pitchFamily="2" charset="-78"/>
              </a:rPr>
              <a:t>6- پیشگیری از اختلال در بازار کار</a:t>
            </a:r>
          </a:p>
          <a:p>
            <a:pPr algn="justLow" rtl="1">
              <a:lnSpc>
                <a:spcPct val="150000"/>
              </a:lnSpc>
            </a:pPr>
            <a:endParaRPr lang="fa-IR" sz="2800" dirty="0" smtClean="0">
              <a:solidFill>
                <a:srgbClr val="7030A0"/>
              </a:solidFill>
              <a:cs typeface="B Titr" pitchFamily="2" charset="-78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355976" y="6467142"/>
            <a:ext cx="468053" cy="346234"/>
          </a:xfrm>
          <a:prstGeom prst="ellipse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fa-IR" sz="1000" b="1" dirty="0" smtClean="0">
                <a:solidFill>
                  <a:srgbClr val="800000"/>
                </a:solidFill>
                <a:latin typeface="Titr" pitchFamily="2" charset="-78"/>
                <a:cs typeface="B Nazanin" pitchFamily="2" charset="-78"/>
              </a:rPr>
              <a:t>12</a:t>
            </a:r>
            <a:endParaRPr lang="fa-IR" sz="1000" b="1" dirty="0">
              <a:solidFill>
                <a:srgbClr val="800000"/>
              </a:solidFill>
              <a:latin typeface="Titr" pitchFamily="2" charset="-78"/>
              <a:cs typeface="B Nazanin" pitchFamily="2" charset="-78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C:\Users\omid\Desktop\kadr ba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7"/>
          <p:cNvGrpSpPr/>
          <p:nvPr/>
        </p:nvGrpSpPr>
        <p:grpSpPr>
          <a:xfrm>
            <a:off x="5679388" y="723203"/>
            <a:ext cx="2829098" cy="863703"/>
            <a:chOff x="6234997" y="371063"/>
            <a:chExt cx="2829098" cy="1648644"/>
          </a:xfrm>
        </p:grpSpPr>
        <p:grpSp>
          <p:nvGrpSpPr>
            <p:cNvPr id="3" name="Group 20"/>
            <p:cNvGrpSpPr>
              <a:grpSpLocks/>
            </p:cNvGrpSpPr>
            <p:nvPr/>
          </p:nvGrpSpPr>
          <p:grpSpPr bwMode="auto">
            <a:xfrm>
              <a:off x="6300419" y="371063"/>
              <a:ext cx="2710404" cy="1648644"/>
              <a:chOff x="1005" y="2823"/>
              <a:chExt cx="1744" cy="1113"/>
            </a:xfrm>
          </p:grpSpPr>
          <p:sp>
            <p:nvSpPr>
              <p:cNvPr id="14" name="Oval 21"/>
              <p:cNvSpPr>
                <a:spLocks noChangeArrowheads="1"/>
              </p:cNvSpPr>
              <p:nvPr/>
            </p:nvSpPr>
            <p:spPr bwMode="gray">
              <a:xfrm>
                <a:off x="1216" y="3744"/>
                <a:ext cx="1472" cy="192"/>
              </a:xfrm>
              <a:prstGeom prst="ellipse">
                <a:avLst/>
              </a:prstGeom>
              <a:gradFill rotWithShape="1">
                <a:gsLst>
                  <a:gs pos="0">
                    <a:srgbClr val="969696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15" name="Oval 22"/>
              <p:cNvSpPr>
                <a:spLocks noChangeArrowheads="1"/>
              </p:cNvSpPr>
              <p:nvPr/>
            </p:nvSpPr>
            <p:spPr bwMode="gray">
              <a:xfrm>
                <a:off x="1005" y="2823"/>
                <a:ext cx="1744" cy="973"/>
              </a:xfrm>
              <a:prstGeom prst="ellipse">
                <a:avLst/>
              </a:prstGeom>
              <a:gradFill rotWithShape="1">
                <a:gsLst>
                  <a:gs pos="0">
                    <a:srgbClr val="EB8803"/>
                  </a:gs>
                  <a:gs pos="100000">
                    <a:srgbClr val="EB8803">
                      <a:gamma/>
                      <a:shade val="57255"/>
                      <a:invGamma/>
                    </a:srgbClr>
                  </a:gs>
                </a:gsLst>
                <a:path path="rect">
                  <a:fillToRect l="100000" t="10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52400" dir="16200000" sy="-100000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16" name="Oval 23"/>
              <p:cNvSpPr>
                <a:spLocks noChangeArrowheads="1"/>
              </p:cNvSpPr>
              <p:nvPr/>
            </p:nvSpPr>
            <p:spPr bwMode="gray">
              <a:xfrm>
                <a:off x="1051" y="2846"/>
                <a:ext cx="1674" cy="929"/>
              </a:xfrm>
              <a:prstGeom prst="ellipse">
                <a:avLst/>
              </a:prstGeom>
              <a:gradFill rotWithShape="1">
                <a:gsLst>
                  <a:gs pos="0">
                    <a:srgbClr val="EB8803">
                      <a:alpha val="85001"/>
                    </a:srgbClr>
                  </a:gs>
                  <a:gs pos="100000">
                    <a:srgbClr val="EB8803">
                      <a:gamma/>
                      <a:shade val="63529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52400" dir="16200000" sy="-100000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17" name="Oval 24"/>
              <p:cNvSpPr>
                <a:spLocks noChangeArrowheads="1"/>
              </p:cNvSpPr>
              <p:nvPr/>
            </p:nvSpPr>
            <p:spPr bwMode="gray">
              <a:xfrm>
                <a:off x="1159" y="2880"/>
                <a:ext cx="1513" cy="839"/>
              </a:xfrm>
              <a:prstGeom prst="ellipse">
                <a:avLst/>
              </a:prstGeom>
              <a:gradFill rotWithShape="1">
                <a:gsLst>
                  <a:gs pos="0">
                    <a:srgbClr val="EB8803"/>
                  </a:gs>
                  <a:gs pos="100000">
                    <a:srgbClr val="EB8803">
                      <a:gamma/>
                      <a:shade val="72549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52400" dir="16200000" sy="-100000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pic>
            <p:nvPicPr>
              <p:cNvPr id="18" name="Picture 25" descr="Picture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1302" y="2880"/>
                <a:ext cx="1111" cy="6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9" name="Text Box 26"/>
              <p:cNvSpPr txBox="1">
                <a:spLocks noChangeArrowheads="1"/>
              </p:cNvSpPr>
              <p:nvPr/>
            </p:nvSpPr>
            <p:spPr bwMode="gray">
              <a:xfrm>
                <a:off x="2196" y="2969"/>
                <a:ext cx="119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rtl="1">
                  <a:defRPr sz="1400" b="1">
                    <a:solidFill>
                      <a:srgbClr val="7030A0"/>
                    </a:solidFill>
                    <a:latin typeface="Arial" panose="020B0604020202020204" pitchFamily="34" charset="0"/>
                    <a:cs typeface="B Nazanin" panose="00000400000000000000" pitchFamily="2" charset="-78"/>
                  </a:defRPr>
                </a:lvl1pPr>
              </a:lstStyle>
              <a:p>
                <a:pPr marL="0" marR="0" lvl="0" indent="0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B Nazanin" panose="00000400000000000000" pitchFamily="2" charset="-78"/>
                </a:endParaRP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6234997" y="739515"/>
              <a:ext cx="2829098" cy="7049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b="1" kern="0" dirty="0" smtClean="0">
                  <a:solidFill>
                    <a:srgbClr val="002060"/>
                  </a:solidFill>
                  <a:latin typeface="Arial"/>
                  <a:cs typeface="B Titr" pitchFamily="2" charset="-78"/>
                </a:rPr>
                <a:t> استراتژی سالم سازی محیط کار</a:t>
              </a:r>
              <a:endParaRPr lang="en-US" b="1" kern="0" dirty="0">
                <a:solidFill>
                  <a:srgbClr val="002060"/>
                </a:solidFill>
                <a:latin typeface="Arial"/>
                <a:cs typeface="B Titr" pitchFamily="2" charset="-78"/>
              </a:endParaRPr>
            </a:p>
          </p:txBody>
        </p:sp>
      </p:grpSp>
      <p:grpSp>
        <p:nvGrpSpPr>
          <p:cNvPr id="4" name="Group 1"/>
          <p:cNvGrpSpPr/>
          <p:nvPr/>
        </p:nvGrpSpPr>
        <p:grpSpPr>
          <a:xfrm>
            <a:off x="971600" y="1484785"/>
            <a:ext cx="7388812" cy="4315027"/>
            <a:chOff x="971600" y="1755081"/>
            <a:chExt cx="7388812" cy="4862417"/>
          </a:xfrm>
        </p:grpSpPr>
        <p:sp>
          <p:nvSpPr>
            <p:cNvPr id="21" name="Round Diagonal Corner Rectangle 20"/>
            <p:cNvSpPr/>
            <p:nvPr/>
          </p:nvSpPr>
          <p:spPr>
            <a:xfrm>
              <a:off x="971600" y="1827089"/>
              <a:ext cx="7388812" cy="4634267"/>
            </a:xfrm>
            <a:prstGeom prst="round2DiagRect">
              <a:avLst>
                <a:gd name="adj1" fmla="val 15365"/>
                <a:gd name="adj2" fmla="val 0"/>
              </a:avLst>
            </a:prstGeom>
            <a:solidFill>
              <a:srgbClr val="FFFF99"/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>
              <a:normAutofit fontScale="97500"/>
            </a:bodyPr>
            <a:lstStyle/>
            <a:p>
              <a:pPr fontAlgn="auto">
                <a:lnSpc>
                  <a:spcPct val="220000"/>
                </a:lnSpc>
                <a:spcAft>
                  <a:spcPts val="0"/>
                </a:spcAft>
              </a:pPr>
              <a:endParaRPr lang="en-US" sz="3200" b="1" dirty="0">
                <a:ln w="1905"/>
                <a:solidFill>
                  <a:srgbClr val="8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ranNastaliq" pitchFamily="18" charset="0"/>
                <a:cs typeface="IranNastaliq" pitchFamily="18" charset="0"/>
              </a:endParaRPr>
            </a:p>
          </p:txBody>
        </p:sp>
        <p:sp>
          <p:nvSpPr>
            <p:cNvPr id="22" name="TextBox 30"/>
            <p:cNvSpPr txBox="1">
              <a:spLocks noChangeArrowheads="1"/>
            </p:cNvSpPr>
            <p:nvPr/>
          </p:nvSpPr>
          <p:spPr bwMode="auto">
            <a:xfrm>
              <a:off x="1115616" y="1755081"/>
              <a:ext cx="7083572" cy="48624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28016" tIns="64008" rIns="128016" bIns="64008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justLow" rtl="1">
                <a:lnSpc>
                  <a:spcPct val="200000"/>
                </a:lnSpc>
              </a:pPr>
              <a:r>
                <a:rPr lang="fa-IR" sz="2400" dirty="0">
                  <a:solidFill>
                    <a:srgbClr val="009A46"/>
                  </a:solidFill>
                  <a:cs typeface="B Titr" pitchFamily="2" charset="-78"/>
                </a:rPr>
                <a:t>* بهره گیری از ظرفیتهای قانونی شورایعالی حفاظت فنی</a:t>
              </a:r>
              <a:endParaRPr lang="fa-IR" sz="2400" dirty="0">
                <a:solidFill>
                  <a:srgbClr val="009A46"/>
                </a:solidFill>
                <a:cs typeface="B Titr" pitchFamily="2" charset="-78"/>
              </a:endParaRPr>
            </a:p>
            <a:p>
              <a:pPr algn="justLow" rtl="1">
                <a:lnSpc>
                  <a:spcPct val="200000"/>
                </a:lnSpc>
              </a:pPr>
              <a:r>
                <a:rPr lang="fa-IR" sz="2400" dirty="0">
                  <a:solidFill>
                    <a:srgbClr val="009A46"/>
                  </a:solidFill>
                  <a:cs typeface="B Titr" pitchFamily="2" charset="-78"/>
                </a:rPr>
                <a:t> *بهره گیری  از ظرفیتها و قابلیتهای ارزشمند تشکلهای کارگری و کارفرمایی</a:t>
              </a:r>
            </a:p>
            <a:p>
              <a:pPr algn="justLow" rtl="1">
                <a:lnSpc>
                  <a:spcPct val="200000"/>
                </a:lnSpc>
              </a:pPr>
              <a:r>
                <a:rPr lang="fa-IR" sz="2400" dirty="0">
                  <a:solidFill>
                    <a:srgbClr val="009A46"/>
                  </a:solidFill>
                  <a:cs typeface="B Titr" pitchFamily="2" charset="-78"/>
                </a:rPr>
                <a:t> * بهره گیری  از ظرفیتها و قابلیتهای دانشگاه ها و شرکتهای دانش بنیان وابسته به آنها در سالم سازی محیط کار</a:t>
              </a:r>
            </a:p>
            <a:p>
              <a:pPr algn="justLow" rtl="1">
                <a:lnSpc>
                  <a:spcPct val="200000"/>
                </a:lnSpc>
              </a:pPr>
              <a:endParaRPr lang="fa-IR" sz="1600" dirty="0" smtClean="0">
                <a:solidFill>
                  <a:prstClr val="black"/>
                </a:solidFill>
                <a:cs typeface="B Titr" pitchFamily="2" charset="-78"/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4355976" y="6467142"/>
            <a:ext cx="468053" cy="346234"/>
          </a:xfrm>
          <a:prstGeom prst="ellipse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fa-IR" sz="1000" b="1" dirty="0" smtClean="0">
                <a:solidFill>
                  <a:srgbClr val="800000"/>
                </a:solidFill>
                <a:latin typeface="Titr" pitchFamily="2" charset="-78"/>
                <a:cs typeface="B Nazanin" pitchFamily="2" charset="-78"/>
              </a:rPr>
              <a:t>13</a:t>
            </a:r>
            <a:endParaRPr lang="fa-IR" sz="1000" b="1" dirty="0">
              <a:solidFill>
                <a:srgbClr val="800000"/>
              </a:solidFill>
              <a:latin typeface="Titr" pitchFamily="2" charset="-78"/>
              <a:cs typeface="B Nazanin" pitchFamily="2" charset="-78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C:\Users\omid\Desktop\kadr ba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7"/>
          <p:cNvGrpSpPr/>
          <p:nvPr/>
        </p:nvGrpSpPr>
        <p:grpSpPr>
          <a:xfrm>
            <a:off x="5679388" y="723203"/>
            <a:ext cx="2829098" cy="863703"/>
            <a:chOff x="6234997" y="371063"/>
            <a:chExt cx="2829098" cy="1648644"/>
          </a:xfrm>
        </p:grpSpPr>
        <p:grpSp>
          <p:nvGrpSpPr>
            <p:cNvPr id="3" name="Group 20"/>
            <p:cNvGrpSpPr>
              <a:grpSpLocks/>
            </p:cNvGrpSpPr>
            <p:nvPr/>
          </p:nvGrpSpPr>
          <p:grpSpPr bwMode="auto">
            <a:xfrm>
              <a:off x="6300419" y="371063"/>
              <a:ext cx="2710404" cy="1648644"/>
              <a:chOff x="1005" y="2823"/>
              <a:chExt cx="1744" cy="1113"/>
            </a:xfrm>
          </p:grpSpPr>
          <p:sp>
            <p:nvSpPr>
              <p:cNvPr id="14" name="Oval 21"/>
              <p:cNvSpPr>
                <a:spLocks noChangeArrowheads="1"/>
              </p:cNvSpPr>
              <p:nvPr/>
            </p:nvSpPr>
            <p:spPr bwMode="gray">
              <a:xfrm>
                <a:off x="1216" y="3744"/>
                <a:ext cx="1472" cy="192"/>
              </a:xfrm>
              <a:prstGeom prst="ellipse">
                <a:avLst/>
              </a:prstGeom>
              <a:gradFill rotWithShape="1">
                <a:gsLst>
                  <a:gs pos="0">
                    <a:srgbClr val="969696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15" name="Oval 22"/>
              <p:cNvSpPr>
                <a:spLocks noChangeArrowheads="1"/>
              </p:cNvSpPr>
              <p:nvPr/>
            </p:nvSpPr>
            <p:spPr bwMode="gray">
              <a:xfrm>
                <a:off x="1005" y="2823"/>
                <a:ext cx="1744" cy="973"/>
              </a:xfrm>
              <a:prstGeom prst="ellipse">
                <a:avLst/>
              </a:prstGeom>
              <a:gradFill rotWithShape="1">
                <a:gsLst>
                  <a:gs pos="0">
                    <a:srgbClr val="EB8803"/>
                  </a:gs>
                  <a:gs pos="100000">
                    <a:srgbClr val="EB8803">
                      <a:gamma/>
                      <a:shade val="57255"/>
                      <a:invGamma/>
                    </a:srgbClr>
                  </a:gs>
                </a:gsLst>
                <a:path path="rect">
                  <a:fillToRect l="100000" t="10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52400" dir="16200000" sy="-100000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16" name="Oval 23"/>
              <p:cNvSpPr>
                <a:spLocks noChangeArrowheads="1"/>
              </p:cNvSpPr>
              <p:nvPr/>
            </p:nvSpPr>
            <p:spPr bwMode="gray">
              <a:xfrm>
                <a:off x="1051" y="2846"/>
                <a:ext cx="1674" cy="929"/>
              </a:xfrm>
              <a:prstGeom prst="ellipse">
                <a:avLst/>
              </a:prstGeom>
              <a:gradFill rotWithShape="1">
                <a:gsLst>
                  <a:gs pos="0">
                    <a:srgbClr val="EB8803">
                      <a:alpha val="85001"/>
                    </a:srgbClr>
                  </a:gs>
                  <a:gs pos="100000">
                    <a:srgbClr val="EB8803">
                      <a:gamma/>
                      <a:shade val="63529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52400" dir="16200000" sy="-100000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17" name="Oval 24"/>
              <p:cNvSpPr>
                <a:spLocks noChangeArrowheads="1"/>
              </p:cNvSpPr>
              <p:nvPr/>
            </p:nvSpPr>
            <p:spPr bwMode="gray">
              <a:xfrm>
                <a:off x="1159" y="2880"/>
                <a:ext cx="1513" cy="839"/>
              </a:xfrm>
              <a:prstGeom prst="ellipse">
                <a:avLst/>
              </a:prstGeom>
              <a:gradFill rotWithShape="1">
                <a:gsLst>
                  <a:gs pos="0">
                    <a:srgbClr val="EB8803"/>
                  </a:gs>
                  <a:gs pos="100000">
                    <a:srgbClr val="EB8803">
                      <a:gamma/>
                      <a:shade val="72549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52400" dir="16200000" sy="-100000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pic>
            <p:nvPicPr>
              <p:cNvPr id="18" name="Picture 25" descr="Picture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1302" y="2880"/>
                <a:ext cx="1111" cy="6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9" name="Text Box 26"/>
              <p:cNvSpPr txBox="1">
                <a:spLocks noChangeArrowheads="1"/>
              </p:cNvSpPr>
              <p:nvPr/>
            </p:nvSpPr>
            <p:spPr bwMode="gray">
              <a:xfrm>
                <a:off x="2196" y="2969"/>
                <a:ext cx="119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rtl="1">
                  <a:defRPr sz="1400" b="1">
                    <a:solidFill>
                      <a:srgbClr val="7030A0"/>
                    </a:solidFill>
                    <a:latin typeface="Arial" panose="020B0604020202020204" pitchFamily="34" charset="0"/>
                    <a:cs typeface="B Nazanin" panose="00000400000000000000" pitchFamily="2" charset="-78"/>
                  </a:defRPr>
                </a:lvl1pPr>
              </a:lstStyle>
              <a:p>
                <a:pPr marL="0" marR="0" lvl="0" indent="0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B Nazanin" panose="00000400000000000000" pitchFamily="2" charset="-78"/>
                </a:endParaRP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6234997" y="739515"/>
              <a:ext cx="2829098" cy="7049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b="1" kern="0" dirty="0" smtClean="0">
                  <a:solidFill>
                    <a:srgbClr val="002060"/>
                  </a:solidFill>
                  <a:latin typeface="Arial"/>
                  <a:cs typeface="B Titr" pitchFamily="2" charset="-78"/>
                </a:rPr>
                <a:t> استراتژی سالم سازی محیط کار</a:t>
              </a:r>
              <a:endParaRPr lang="en-US" b="1" kern="0" dirty="0">
                <a:solidFill>
                  <a:srgbClr val="002060"/>
                </a:solidFill>
                <a:latin typeface="Arial"/>
                <a:cs typeface="B Titr" pitchFamily="2" charset="-78"/>
              </a:endParaRPr>
            </a:p>
          </p:txBody>
        </p:sp>
      </p:grpSp>
      <p:grpSp>
        <p:nvGrpSpPr>
          <p:cNvPr id="4" name="Group 1"/>
          <p:cNvGrpSpPr/>
          <p:nvPr/>
        </p:nvGrpSpPr>
        <p:grpSpPr>
          <a:xfrm>
            <a:off x="928662" y="1484785"/>
            <a:ext cx="7500990" cy="4176463"/>
            <a:chOff x="928662" y="1755081"/>
            <a:chExt cx="7500990" cy="4706275"/>
          </a:xfrm>
        </p:grpSpPr>
        <p:sp>
          <p:nvSpPr>
            <p:cNvPr id="21" name="Round Diagonal Corner Rectangle 20"/>
            <p:cNvSpPr/>
            <p:nvPr/>
          </p:nvSpPr>
          <p:spPr>
            <a:xfrm>
              <a:off x="971600" y="1827089"/>
              <a:ext cx="7388812" cy="4634267"/>
            </a:xfrm>
            <a:prstGeom prst="round2DiagRect">
              <a:avLst>
                <a:gd name="adj1" fmla="val 15365"/>
                <a:gd name="adj2" fmla="val 0"/>
              </a:avLst>
            </a:prstGeom>
            <a:solidFill>
              <a:srgbClr val="FFFF99"/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>
              <a:normAutofit fontScale="97500"/>
            </a:bodyPr>
            <a:lstStyle/>
            <a:p>
              <a:pPr fontAlgn="auto">
                <a:lnSpc>
                  <a:spcPct val="220000"/>
                </a:lnSpc>
                <a:spcAft>
                  <a:spcPts val="0"/>
                </a:spcAft>
              </a:pPr>
              <a:endParaRPr lang="en-US" sz="3200" b="1" dirty="0">
                <a:ln w="1905"/>
                <a:solidFill>
                  <a:srgbClr val="8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ranNastaliq" pitchFamily="18" charset="0"/>
                <a:cs typeface="IranNastaliq" pitchFamily="18" charset="0"/>
              </a:endParaRPr>
            </a:p>
          </p:txBody>
        </p:sp>
        <p:sp>
          <p:nvSpPr>
            <p:cNvPr id="22" name="TextBox 30"/>
            <p:cNvSpPr txBox="1">
              <a:spLocks noChangeArrowheads="1"/>
            </p:cNvSpPr>
            <p:nvPr/>
          </p:nvSpPr>
          <p:spPr bwMode="auto">
            <a:xfrm>
              <a:off x="928662" y="1755081"/>
              <a:ext cx="7500990" cy="29895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28016" tIns="64008" rIns="128016" bIns="64008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justLow" rtl="1">
                <a:lnSpc>
                  <a:spcPct val="200000"/>
                </a:lnSpc>
              </a:pPr>
              <a:r>
                <a:rPr lang="fa-IR" sz="2400" dirty="0">
                  <a:solidFill>
                    <a:srgbClr val="009A46"/>
                  </a:solidFill>
                  <a:cs typeface="B Titr" pitchFamily="2" charset="-78"/>
                </a:rPr>
                <a:t>*ایجاد هم افزایی علمی و قانونی بین مهمترین دستگاههای وظیفه مدار در خصوص سالم سازی محیط کار</a:t>
              </a:r>
            </a:p>
            <a:p>
              <a:pPr algn="justLow" rtl="1">
                <a:lnSpc>
                  <a:spcPct val="200000"/>
                </a:lnSpc>
              </a:pPr>
              <a:r>
                <a:rPr lang="fa-IR" sz="1400" dirty="0" smtClean="0">
                  <a:solidFill>
                    <a:schemeClr val="bg1"/>
                  </a:solidFill>
                  <a:cs typeface="B Titr" pitchFamily="2" charset="-78"/>
                </a:rPr>
                <a:t>(وزارت تعاون ، کار و رفاه اجتماعی ، وزارت بهداشت درمان و آموزش پزشکی ، سازمان ملی استاندارد ایران ... )</a:t>
              </a:r>
            </a:p>
            <a:p>
              <a:pPr algn="justLow" rtl="1">
                <a:lnSpc>
                  <a:spcPct val="200000"/>
                </a:lnSpc>
              </a:pPr>
              <a:r>
                <a:rPr lang="fa-IR" sz="2000" dirty="0" smtClean="0">
                  <a:solidFill>
                    <a:srgbClr val="FF0000"/>
                  </a:solidFill>
                  <a:cs typeface="B Titr" pitchFamily="2" charset="-78"/>
                </a:rPr>
                <a:t>* اعمال تبصره ماده 52 قانون کار در موارد لزوم  در خصوص شرایط حین کار </a:t>
              </a:r>
              <a:endParaRPr lang="fa-IR" sz="2400" dirty="0">
                <a:solidFill>
                  <a:srgbClr val="009A46"/>
                </a:solidFill>
                <a:cs typeface="B Titr" pitchFamily="2" charset="-78"/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4355976" y="6467142"/>
            <a:ext cx="468053" cy="346234"/>
          </a:xfrm>
          <a:prstGeom prst="ellipse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fa-IR" sz="1000" b="1" dirty="0" smtClean="0">
                <a:solidFill>
                  <a:srgbClr val="800000"/>
                </a:solidFill>
                <a:latin typeface="Titr" pitchFamily="2" charset="-78"/>
                <a:cs typeface="B Nazanin" pitchFamily="2" charset="-78"/>
              </a:rPr>
              <a:t>13</a:t>
            </a:r>
            <a:endParaRPr lang="fa-IR" sz="1000" b="1" dirty="0">
              <a:solidFill>
                <a:srgbClr val="800000"/>
              </a:solidFill>
              <a:latin typeface="Titr" pitchFamily="2" charset="-78"/>
              <a:cs typeface="B Nazanin" pitchFamily="2" charset="-78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 descr="C:\Users\omid\Desktop\kadr ba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Box 42"/>
          <p:cNvSpPr txBox="1"/>
          <p:nvPr/>
        </p:nvSpPr>
        <p:spPr>
          <a:xfrm>
            <a:off x="4308199" y="6467142"/>
            <a:ext cx="583261" cy="346234"/>
          </a:xfrm>
          <a:prstGeom prst="ellipse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fa-IR" sz="1000" b="1" dirty="0" smtClean="0">
                <a:solidFill>
                  <a:srgbClr val="800000"/>
                </a:solidFill>
                <a:latin typeface="Titr" pitchFamily="2" charset="-78"/>
                <a:cs typeface="B Nazanin" pitchFamily="2" charset="-78"/>
              </a:rPr>
              <a:t>22</a:t>
            </a:r>
            <a:endParaRPr lang="fa-IR" sz="1000" b="1" dirty="0">
              <a:solidFill>
                <a:srgbClr val="800000"/>
              </a:solidFill>
              <a:latin typeface="Titr" pitchFamily="2" charset="-78"/>
              <a:cs typeface="B Nazanin" pitchFamily="2" charset="-78"/>
            </a:endParaRPr>
          </a:p>
        </p:txBody>
      </p:sp>
      <p:sp>
        <p:nvSpPr>
          <p:cNvPr id="82982" name="Text Box 38"/>
          <p:cNvSpPr txBox="1">
            <a:spLocks noChangeArrowheads="1"/>
          </p:cNvSpPr>
          <p:nvPr/>
        </p:nvSpPr>
        <p:spPr bwMode="black">
          <a:xfrm>
            <a:off x="3860843" y="5868041"/>
            <a:ext cx="2311717" cy="369271"/>
          </a:xfrm>
          <a:prstGeom prst="rect">
            <a:avLst/>
          </a:prstGeom>
          <a:solidFill>
            <a:srgbClr val="FFC000">
              <a:alpha val="36000"/>
            </a:srgbClr>
          </a:solidFill>
          <a:ln>
            <a:noFill/>
          </a:ln>
          <a:effectLst/>
          <a:extLst/>
        </p:spPr>
        <p:txBody>
          <a:bodyPr wrap="none" lIns="91374" tIns="45690" rIns="91374" bIns="45690">
            <a:spAutoFit/>
          </a:bodyPr>
          <a:lstStyle/>
          <a:p>
            <a:pPr defTabSz="913740" rtl="1" eaLnBrk="0" hangingPunct="0"/>
            <a:r>
              <a:rPr lang="fa-IR" b="1" dirty="0" smtClean="0">
                <a:solidFill>
                  <a:srgbClr val="7030A0"/>
                </a:solidFill>
                <a:latin typeface="Arial"/>
                <a:cs typeface="B Titr" pitchFamily="2" charset="-78"/>
              </a:rPr>
              <a:t>انجمن های صنفی تخصصی</a:t>
            </a:r>
            <a:endParaRPr lang="fa-IR" b="1" dirty="0">
              <a:solidFill>
                <a:srgbClr val="7030A0"/>
              </a:solidFill>
              <a:latin typeface="Arial"/>
              <a:cs typeface="B Titr" pitchFamily="2" charset="-78"/>
            </a:endParaRPr>
          </a:p>
        </p:txBody>
      </p:sp>
      <p:sp>
        <p:nvSpPr>
          <p:cNvPr id="82984" name="Text Box 40"/>
          <p:cNvSpPr txBox="1">
            <a:spLocks noChangeArrowheads="1"/>
          </p:cNvSpPr>
          <p:nvPr/>
        </p:nvSpPr>
        <p:spPr bwMode="black">
          <a:xfrm>
            <a:off x="1200829" y="5408162"/>
            <a:ext cx="2080883" cy="408555"/>
          </a:xfrm>
          <a:prstGeom prst="roundRect">
            <a:avLst/>
          </a:prstGeom>
          <a:solidFill>
            <a:srgbClr val="92D050">
              <a:alpha val="51000"/>
            </a:srgbClr>
          </a:solidFill>
          <a:ln>
            <a:noFill/>
          </a:ln>
          <a:effectLst/>
          <a:extLst/>
        </p:spPr>
        <p:txBody>
          <a:bodyPr wrap="square" lIns="91374" tIns="45690" rIns="91374" bIns="45690">
            <a:spAutoFit/>
          </a:bodyPr>
          <a:lstStyle/>
          <a:p>
            <a:pPr defTabSz="913740" eaLnBrk="0" hangingPunct="0"/>
            <a:r>
              <a:rPr lang="fa-IR" b="1" dirty="0" smtClean="0">
                <a:solidFill>
                  <a:srgbClr val="7030A0"/>
                </a:solidFill>
                <a:latin typeface="Arial"/>
                <a:cs typeface="B Titr" pitchFamily="2" charset="-78"/>
              </a:rPr>
              <a:t>کانون عالی کارفرمایی</a:t>
            </a:r>
            <a:endParaRPr lang="fa-IR" b="1" dirty="0">
              <a:solidFill>
                <a:srgbClr val="7030A0"/>
              </a:solidFill>
              <a:latin typeface="Arial"/>
              <a:cs typeface="B Titr" pitchFamily="2" charset="-78"/>
            </a:endParaRPr>
          </a:p>
        </p:txBody>
      </p:sp>
      <p:sp>
        <p:nvSpPr>
          <p:cNvPr id="42" name="Text Box 31"/>
          <p:cNvSpPr txBox="1">
            <a:spLocks noChangeArrowheads="1"/>
          </p:cNvSpPr>
          <p:nvPr/>
        </p:nvSpPr>
        <p:spPr bwMode="gray">
          <a:xfrm>
            <a:off x="6861133" y="2468852"/>
            <a:ext cx="1760595" cy="783126"/>
          </a:xfrm>
          <a:prstGeom prst="roundRect">
            <a:avLst/>
          </a:prstGeom>
          <a:solidFill>
            <a:srgbClr val="A85400">
              <a:alpha val="26000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 lIns="91374" tIns="45690" rIns="91374" bIns="45690">
            <a:spAutoFit/>
          </a:bodyPr>
          <a:lstStyle/>
          <a:p>
            <a:pPr defTabSz="913740" rtl="1" eaLnBrk="0" hangingPunct="0"/>
            <a:r>
              <a:rPr lang="fa-IR" sz="2000" b="1" dirty="0" smtClean="0">
                <a:solidFill>
                  <a:srgbClr val="C00000"/>
                </a:solidFill>
                <a:latin typeface="Arial"/>
                <a:cs typeface="B Titr" pitchFamily="2" charset="-78"/>
              </a:rPr>
              <a:t>سازمان ملی استاندارد</a:t>
            </a:r>
            <a:endParaRPr lang="en-US" sz="2000" b="1" dirty="0">
              <a:solidFill>
                <a:srgbClr val="C00000"/>
              </a:solidFill>
              <a:latin typeface="Arial"/>
              <a:cs typeface="B Titr" pitchFamily="2" charset="-78"/>
            </a:endParaRPr>
          </a:p>
        </p:txBody>
      </p:sp>
      <p:sp>
        <p:nvSpPr>
          <p:cNvPr id="44" name="Text Box 42"/>
          <p:cNvSpPr txBox="1">
            <a:spLocks noChangeArrowheads="1"/>
          </p:cNvSpPr>
          <p:nvPr/>
        </p:nvSpPr>
        <p:spPr bwMode="gray">
          <a:xfrm>
            <a:off x="6771780" y="4032682"/>
            <a:ext cx="1729105" cy="1081080"/>
          </a:xfrm>
          <a:prstGeom prst="roundRect">
            <a:avLst/>
          </a:prstGeom>
          <a:solidFill>
            <a:srgbClr val="00B050">
              <a:alpha val="31000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 lIns="91374" tIns="45690" rIns="91374" bIns="45690">
            <a:spAutoFit/>
          </a:bodyPr>
          <a:lstStyle/>
          <a:p>
            <a:pPr defTabSz="913740" eaLnBrk="0" hangingPunct="0">
              <a:lnSpc>
                <a:spcPct val="125000"/>
              </a:lnSpc>
            </a:pPr>
            <a:r>
              <a:rPr lang="fa-IR" b="1" dirty="0" smtClean="0">
                <a:solidFill>
                  <a:srgbClr val="800000"/>
                </a:solidFill>
                <a:latin typeface="Arial"/>
                <a:cs typeface="B Titr" pitchFamily="2" charset="-78"/>
              </a:rPr>
              <a:t>تشکل های عالی</a:t>
            </a:r>
          </a:p>
          <a:p>
            <a:pPr defTabSz="913740" eaLnBrk="0" hangingPunct="0">
              <a:lnSpc>
                <a:spcPct val="125000"/>
              </a:lnSpc>
            </a:pPr>
            <a:r>
              <a:rPr lang="fa-IR" b="1" dirty="0" smtClean="0">
                <a:solidFill>
                  <a:srgbClr val="800000"/>
                </a:solidFill>
                <a:latin typeface="Arial"/>
                <a:cs typeface="B Titr" pitchFamily="2" charset="-78"/>
              </a:rPr>
              <a:t>کارگری</a:t>
            </a:r>
            <a:endParaRPr lang="fa-IR" sz="2800" b="1" dirty="0" smtClean="0">
              <a:solidFill>
                <a:srgbClr val="800000"/>
              </a:solidFill>
              <a:latin typeface="Arial"/>
              <a:cs typeface="B Titr" pitchFamily="2" charset="-78"/>
            </a:endParaRPr>
          </a:p>
        </p:txBody>
      </p:sp>
      <p:sp>
        <p:nvSpPr>
          <p:cNvPr id="45" name="Text Box 66"/>
          <p:cNvSpPr txBox="1">
            <a:spLocks noChangeArrowheads="1"/>
          </p:cNvSpPr>
          <p:nvPr/>
        </p:nvSpPr>
        <p:spPr bwMode="gray">
          <a:xfrm>
            <a:off x="488759" y="3238655"/>
            <a:ext cx="1769464" cy="1123645"/>
          </a:xfrm>
          <a:prstGeom prst="roundRect">
            <a:avLst/>
          </a:prstGeom>
          <a:solidFill>
            <a:schemeClr val="accent2">
              <a:lumMod val="75000"/>
              <a:alpha val="35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 lIns="91374" tIns="45690" rIns="91374" bIns="45690">
            <a:spAutoFit/>
          </a:bodyPr>
          <a:lstStyle/>
          <a:p>
            <a:pPr defTabSz="913740" eaLnBrk="0" hangingPunct="0"/>
            <a:r>
              <a:rPr lang="fa-IR" sz="2000" b="1" dirty="0" smtClean="0">
                <a:solidFill>
                  <a:srgbClr val="0070C0"/>
                </a:solidFill>
                <a:latin typeface="Arial"/>
                <a:cs typeface="B Titr" pitchFamily="2" charset="-78"/>
              </a:rPr>
              <a:t>وزارت بهداشت ، درمان وآموزش پزشکی</a:t>
            </a:r>
            <a:endParaRPr lang="fa-IR" sz="2000" b="1" dirty="0">
              <a:solidFill>
                <a:srgbClr val="0070C0"/>
              </a:solidFill>
              <a:latin typeface="Arial"/>
              <a:cs typeface="B Titr" pitchFamily="2" charset="-78"/>
            </a:endParaRPr>
          </a:p>
        </p:txBody>
      </p:sp>
      <p:sp>
        <p:nvSpPr>
          <p:cNvPr id="46" name="Text Box 53"/>
          <p:cNvSpPr txBox="1">
            <a:spLocks noChangeArrowheads="1"/>
          </p:cNvSpPr>
          <p:nvPr/>
        </p:nvSpPr>
        <p:spPr bwMode="gray">
          <a:xfrm>
            <a:off x="5525938" y="868083"/>
            <a:ext cx="2111367" cy="830936"/>
          </a:xfrm>
          <a:prstGeom prst="rect">
            <a:avLst/>
          </a:prstGeom>
          <a:solidFill>
            <a:srgbClr val="FFC000">
              <a:alpha val="42000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 lIns="91374" tIns="45690" rIns="91374" bIns="45690">
            <a:spAutoFit/>
          </a:bodyPr>
          <a:lstStyle/>
          <a:p>
            <a:pPr defTabSz="913740" rtl="1" eaLnBrk="0" hangingPunct="0"/>
            <a:r>
              <a:rPr lang="fa-IR" sz="2400" b="1" dirty="0" smtClean="0">
                <a:solidFill>
                  <a:srgbClr val="6600FF"/>
                </a:solidFill>
                <a:latin typeface="Arial"/>
                <a:cs typeface="B Titr" pitchFamily="2" charset="-78"/>
              </a:rPr>
              <a:t>سازمان تأمین اجتماعی</a:t>
            </a:r>
            <a:endParaRPr lang="en-US" sz="2400" b="1" dirty="0">
              <a:solidFill>
                <a:srgbClr val="6600FF"/>
              </a:solidFill>
              <a:latin typeface="Arial"/>
              <a:cs typeface="B Titr" pitchFamily="2" charset="-78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452213" y="1572875"/>
            <a:ext cx="4319567" cy="4116166"/>
            <a:chOff x="2339752" y="1202836"/>
            <a:chExt cx="4319567" cy="4116166"/>
          </a:xfrm>
        </p:grpSpPr>
        <p:sp>
          <p:nvSpPr>
            <p:cNvPr id="82951" name="AutoShape 7"/>
            <p:cNvSpPr>
              <a:spLocks noChangeArrowheads="1"/>
            </p:cNvSpPr>
            <p:nvPr/>
          </p:nvSpPr>
          <p:spPr bwMode="gray">
            <a:xfrm rot="1283525">
              <a:off x="5303883" y="3661234"/>
              <a:ext cx="792163" cy="288925"/>
            </a:xfrm>
            <a:prstGeom prst="rightArrow">
              <a:avLst>
                <a:gd name="adj1" fmla="val 35167"/>
                <a:gd name="adj2" fmla="val 111029"/>
              </a:avLst>
            </a:prstGeom>
            <a:gradFill rotWithShape="1">
              <a:gsLst>
                <a:gs pos="417">
                  <a:schemeClr val="bg1"/>
                </a:gs>
                <a:gs pos="53000">
                  <a:srgbClr val="800000"/>
                </a:gs>
                <a:gs pos="100000">
                  <a:srgbClr val="FF9966"/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lIns="91374" tIns="45690" rIns="91374" bIns="45690" anchor="ctr"/>
            <a:lstStyle/>
            <a:p>
              <a:pPr defTabSz="913740"/>
              <a:endParaRPr lang="en-US">
                <a:solidFill>
                  <a:srgbClr val="FFFFFF"/>
                </a:solidFill>
                <a:latin typeface="Arial"/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2339752" y="1202836"/>
              <a:ext cx="4319567" cy="4116166"/>
              <a:chOff x="2309843" y="1643034"/>
              <a:chExt cx="4319567" cy="4116166"/>
            </a:xfrm>
          </p:grpSpPr>
          <p:sp>
            <p:nvSpPr>
              <p:cNvPr id="82947" name="AutoShape 3"/>
              <p:cNvSpPr>
                <a:spLocks noChangeArrowheads="1"/>
              </p:cNvSpPr>
              <p:nvPr/>
            </p:nvSpPr>
            <p:spPr bwMode="gray">
              <a:xfrm rot="17145768">
                <a:off x="4568509" y="2441897"/>
                <a:ext cx="792163" cy="288925"/>
              </a:xfrm>
              <a:prstGeom prst="rightArrow">
                <a:avLst>
                  <a:gd name="adj1" fmla="val 35167"/>
                  <a:gd name="adj2" fmla="val 111029"/>
                </a:avLst>
              </a:prstGeom>
              <a:gradFill rotWithShape="1">
                <a:gsLst>
                  <a:gs pos="417">
                    <a:schemeClr val="bg1"/>
                  </a:gs>
                  <a:gs pos="53000">
                    <a:srgbClr val="800000"/>
                  </a:gs>
                  <a:gs pos="100000">
                    <a:srgbClr val="FF9966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 wrap="none" lIns="91374" tIns="45690" rIns="91374" bIns="45690" anchor="ctr"/>
              <a:lstStyle/>
              <a:p>
                <a:pPr defTabSz="913740"/>
                <a:endParaRPr lang="en-US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82948" name="AutoShape 4"/>
              <p:cNvSpPr>
                <a:spLocks noChangeArrowheads="1"/>
              </p:cNvSpPr>
              <p:nvPr/>
            </p:nvSpPr>
            <p:spPr bwMode="gray">
              <a:xfrm rot="4350438">
                <a:off x="4495451" y="4726535"/>
                <a:ext cx="792162" cy="288925"/>
              </a:xfrm>
              <a:prstGeom prst="rightArrow">
                <a:avLst>
                  <a:gd name="adj1" fmla="val 35167"/>
                  <a:gd name="adj2" fmla="val 111028"/>
                </a:avLst>
              </a:prstGeom>
              <a:gradFill rotWithShape="1">
                <a:gsLst>
                  <a:gs pos="417">
                    <a:schemeClr val="bg1"/>
                  </a:gs>
                  <a:gs pos="53000">
                    <a:srgbClr val="800000"/>
                  </a:gs>
                  <a:gs pos="100000">
                    <a:srgbClr val="FF9966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 wrap="none" lIns="91374" tIns="45690" rIns="91374" bIns="45690" anchor="ctr"/>
              <a:lstStyle/>
              <a:p>
                <a:pPr defTabSz="913740"/>
                <a:endParaRPr lang="en-US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82949" name="AutoShape 5"/>
              <p:cNvSpPr>
                <a:spLocks noChangeArrowheads="1"/>
              </p:cNvSpPr>
              <p:nvPr/>
            </p:nvSpPr>
            <p:spPr bwMode="gray">
              <a:xfrm rot="14012763">
                <a:off x="3346909" y="2594234"/>
                <a:ext cx="792163" cy="288925"/>
              </a:xfrm>
              <a:prstGeom prst="rightArrow">
                <a:avLst>
                  <a:gd name="adj1" fmla="val 35167"/>
                  <a:gd name="adj2" fmla="val 111029"/>
                </a:avLst>
              </a:prstGeom>
              <a:gradFill rotWithShape="1">
                <a:gsLst>
                  <a:gs pos="417">
                    <a:schemeClr val="bg1"/>
                  </a:gs>
                  <a:gs pos="53000">
                    <a:srgbClr val="800000"/>
                  </a:gs>
                  <a:gs pos="100000">
                    <a:srgbClr val="FF9966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 wrap="none" lIns="91374" tIns="45690" rIns="91374" bIns="45690" anchor="ctr"/>
              <a:lstStyle/>
              <a:p>
                <a:pPr defTabSz="913740"/>
                <a:endParaRPr lang="en-US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82950" name="AutoShape 6"/>
              <p:cNvSpPr>
                <a:spLocks noChangeArrowheads="1"/>
              </p:cNvSpPr>
              <p:nvPr/>
            </p:nvSpPr>
            <p:spPr bwMode="gray">
              <a:xfrm rot="8102511">
                <a:off x="3302792" y="4446944"/>
                <a:ext cx="792163" cy="288925"/>
              </a:xfrm>
              <a:prstGeom prst="rightArrow">
                <a:avLst>
                  <a:gd name="adj1" fmla="val 35167"/>
                  <a:gd name="adj2" fmla="val 111029"/>
                </a:avLst>
              </a:prstGeom>
              <a:gradFill rotWithShape="1">
                <a:gsLst>
                  <a:gs pos="417">
                    <a:schemeClr val="bg1"/>
                  </a:gs>
                  <a:gs pos="53000">
                    <a:srgbClr val="800000"/>
                  </a:gs>
                  <a:gs pos="100000">
                    <a:srgbClr val="FF9966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 wrap="none" lIns="91374" tIns="45690" rIns="91374" bIns="45690" anchor="ctr"/>
              <a:lstStyle/>
              <a:p>
                <a:pPr defTabSz="913740"/>
                <a:endParaRPr lang="en-US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82952" name="AutoShape 8"/>
              <p:cNvSpPr>
                <a:spLocks noChangeArrowheads="1"/>
              </p:cNvSpPr>
              <p:nvPr/>
            </p:nvSpPr>
            <p:spPr bwMode="gray">
              <a:xfrm rot="-10800000">
                <a:off x="2835275" y="3579819"/>
                <a:ext cx="863600" cy="288925"/>
              </a:xfrm>
              <a:prstGeom prst="rightArrow">
                <a:avLst>
                  <a:gd name="adj1" fmla="val 35167"/>
                  <a:gd name="adj2" fmla="val 121041"/>
                </a:avLst>
              </a:prstGeom>
              <a:gradFill rotWithShape="1">
                <a:gsLst>
                  <a:gs pos="417">
                    <a:schemeClr val="bg1"/>
                  </a:gs>
                  <a:gs pos="53000">
                    <a:srgbClr val="800000"/>
                  </a:gs>
                  <a:gs pos="100000">
                    <a:srgbClr val="FF9966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 wrap="none" lIns="91374" tIns="45690" rIns="91374" bIns="45690" anchor="ctr"/>
              <a:lstStyle/>
              <a:p>
                <a:pPr defTabSz="913740"/>
                <a:endParaRPr lang="en-US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82955" name="Oval 11"/>
              <p:cNvSpPr>
                <a:spLocks noChangeArrowheads="1"/>
              </p:cNvSpPr>
              <p:nvPr/>
            </p:nvSpPr>
            <p:spPr bwMode="gray">
              <a:xfrm>
                <a:off x="3081561" y="1896764"/>
                <a:ext cx="525459" cy="535982"/>
              </a:xfrm>
              <a:prstGeom prst="ellipse">
                <a:avLst/>
              </a:prstGeom>
              <a:gradFill rotWithShape="1">
                <a:gsLst>
                  <a:gs pos="0">
                    <a:srgbClr val="FFC000"/>
                  </a:gs>
                  <a:gs pos="100000">
                    <a:srgbClr val="9E060A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defTabSz="913740"/>
                <a:endParaRPr lang="en-US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82976" name="Oval 32"/>
              <p:cNvSpPr>
                <a:spLocks noChangeArrowheads="1"/>
              </p:cNvSpPr>
              <p:nvPr/>
            </p:nvSpPr>
            <p:spPr bwMode="gray">
              <a:xfrm>
                <a:off x="3505717" y="2738696"/>
                <a:ext cx="2004033" cy="1852710"/>
              </a:xfrm>
              <a:prstGeom prst="ellipse">
                <a:avLst/>
              </a:prstGeom>
              <a:gradFill rotWithShape="1">
                <a:gsLst>
                  <a:gs pos="417">
                    <a:schemeClr val="bg1"/>
                  </a:gs>
                  <a:gs pos="53000">
                    <a:srgbClr val="800000"/>
                  </a:gs>
                  <a:gs pos="100000">
                    <a:srgbClr val="FF9966"/>
                  </a:gs>
                </a:gsLst>
                <a:lin ang="5400000" scaled="1"/>
              </a:gradFill>
              <a:ln w="47625">
                <a:solidFill>
                  <a:srgbClr val="800000"/>
                </a:solidFill>
              </a:ln>
              <a:effectLst/>
              <a:extLst/>
            </p:spPr>
            <p:txBody>
              <a:bodyPr wrap="none" lIns="91374" tIns="45690" rIns="91374" bIns="45690" anchor="ctr"/>
              <a:lstStyle/>
              <a:p>
                <a:pPr defTabSz="913740"/>
                <a:endParaRPr lang="en-US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48" name="Oval 11"/>
              <p:cNvSpPr>
                <a:spLocks noChangeArrowheads="1"/>
              </p:cNvSpPr>
              <p:nvPr/>
            </p:nvSpPr>
            <p:spPr bwMode="gray">
              <a:xfrm>
                <a:off x="4798515" y="5223218"/>
                <a:ext cx="525459" cy="535982"/>
              </a:xfrm>
              <a:prstGeom prst="ellipse">
                <a:avLst/>
              </a:prstGeom>
              <a:gradFill rotWithShape="1">
                <a:gsLst>
                  <a:gs pos="0">
                    <a:srgbClr val="FFC000"/>
                  </a:gs>
                  <a:gs pos="100000">
                    <a:srgbClr val="9E060A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defTabSz="913740"/>
                <a:endParaRPr lang="en-US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49" name="Oval 11"/>
              <p:cNvSpPr>
                <a:spLocks noChangeArrowheads="1"/>
              </p:cNvSpPr>
              <p:nvPr/>
            </p:nvSpPr>
            <p:spPr bwMode="gray">
              <a:xfrm>
                <a:off x="2980258" y="4790986"/>
                <a:ext cx="525459" cy="535982"/>
              </a:xfrm>
              <a:prstGeom prst="ellipse">
                <a:avLst/>
              </a:prstGeom>
              <a:gradFill rotWithShape="1">
                <a:gsLst>
                  <a:gs pos="0">
                    <a:srgbClr val="FFC000"/>
                  </a:gs>
                  <a:gs pos="100000">
                    <a:srgbClr val="9E060A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defTabSz="913740"/>
                <a:endParaRPr lang="en-US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50" name="Oval 11"/>
              <p:cNvSpPr>
                <a:spLocks noChangeArrowheads="1"/>
              </p:cNvSpPr>
              <p:nvPr/>
            </p:nvSpPr>
            <p:spPr bwMode="gray">
              <a:xfrm>
                <a:off x="2309843" y="3431480"/>
                <a:ext cx="525459" cy="535982"/>
              </a:xfrm>
              <a:prstGeom prst="ellipse">
                <a:avLst/>
              </a:prstGeom>
              <a:gradFill rotWithShape="1">
                <a:gsLst>
                  <a:gs pos="0">
                    <a:srgbClr val="FFC000"/>
                  </a:gs>
                  <a:gs pos="100000">
                    <a:srgbClr val="9E060A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defTabSz="913740"/>
                <a:endParaRPr lang="en-US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51" name="Oval 11"/>
              <p:cNvSpPr>
                <a:spLocks noChangeArrowheads="1"/>
              </p:cNvSpPr>
              <p:nvPr/>
            </p:nvSpPr>
            <p:spPr bwMode="gray">
              <a:xfrm>
                <a:off x="4853306" y="1643034"/>
                <a:ext cx="525459" cy="535982"/>
              </a:xfrm>
              <a:prstGeom prst="ellipse">
                <a:avLst/>
              </a:prstGeom>
              <a:gradFill rotWithShape="1">
                <a:gsLst>
                  <a:gs pos="0">
                    <a:srgbClr val="FFC000"/>
                  </a:gs>
                  <a:gs pos="100000">
                    <a:srgbClr val="9E060A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defTabSz="913740"/>
                <a:endParaRPr lang="en-US">
                  <a:solidFill>
                    <a:srgbClr val="FFFFFF"/>
                  </a:solidFill>
                  <a:latin typeface="Arial"/>
                </a:endParaRPr>
              </a:p>
            </p:txBody>
          </p:sp>
          <p:sp>
            <p:nvSpPr>
              <p:cNvPr id="52" name="Oval 11"/>
              <p:cNvSpPr>
                <a:spLocks noChangeArrowheads="1"/>
              </p:cNvSpPr>
              <p:nvPr/>
            </p:nvSpPr>
            <p:spPr bwMode="gray">
              <a:xfrm>
                <a:off x="6103951" y="2861086"/>
                <a:ext cx="525459" cy="535982"/>
              </a:xfrm>
              <a:prstGeom prst="ellipse">
                <a:avLst/>
              </a:prstGeom>
              <a:gradFill rotWithShape="1">
                <a:gsLst>
                  <a:gs pos="0">
                    <a:srgbClr val="FFC000"/>
                  </a:gs>
                  <a:gs pos="100000">
                    <a:srgbClr val="9E060A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defTabSz="913740"/>
                <a:endParaRPr lang="en-US">
                  <a:solidFill>
                    <a:srgbClr val="FFFFFF"/>
                  </a:solidFill>
                  <a:latin typeface="Arial"/>
                </a:endParaRPr>
              </a:p>
            </p:txBody>
          </p:sp>
        </p:grpSp>
        <p:sp>
          <p:nvSpPr>
            <p:cNvPr id="54" name="Text Box 34"/>
            <p:cNvSpPr txBox="1">
              <a:spLocks noChangeArrowheads="1"/>
            </p:cNvSpPr>
            <p:nvPr/>
          </p:nvSpPr>
          <p:spPr bwMode="gray">
            <a:xfrm>
              <a:off x="3327268" y="2809385"/>
              <a:ext cx="2340147" cy="8309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1374" tIns="45690" rIns="91374" bIns="45690">
              <a:spAutoFit/>
            </a:bodyPr>
            <a:lstStyle/>
            <a:p>
              <a:pPr defTabSz="913740" rtl="1" eaLnBrk="0" hangingPunct="0"/>
              <a:r>
                <a:rPr lang="fa-IR" sz="2400" b="1" dirty="0" smtClean="0">
                  <a:solidFill>
                    <a:srgbClr val="FFFF00"/>
                  </a:solidFill>
                  <a:latin typeface="Arial"/>
                  <a:cs typeface="B Titr" pitchFamily="2" charset="-78"/>
                </a:rPr>
                <a:t>دست اندرکاران</a:t>
              </a:r>
            </a:p>
            <a:p>
              <a:pPr defTabSz="913740" rtl="1" eaLnBrk="0" hangingPunct="0"/>
              <a:r>
                <a:rPr lang="fa-IR" sz="2400" b="1" dirty="0" smtClean="0">
                  <a:solidFill>
                    <a:srgbClr val="FFFF00"/>
                  </a:solidFill>
                  <a:latin typeface="Arial"/>
                  <a:cs typeface="B Titr" pitchFamily="2" charset="-78"/>
                </a:rPr>
                <a:t> اجرای طرح</a:t>
              </a:r>
              <a:endParaRPr lang="en-US" sz="2400" b="1" dirty="0">
                <a:solidFill>
                  <a:srgbClr val="FFFF00"/>
                </a:solidFill>
                <a:latin typeface="Arial"/>
                <a:cs typeface="B Titr" pitchFamily="2" charset="-78"/>
              </a:endParaRPr>
            </a:p>
          </p:txBody>
        </p:sp>
        <p:sp>
          <p:nvSpPr>
            <p:cNvPr id="29" name="AutoShape 7"/>
            <p:cNvSpPr>
              <a:spLocks noChangeArrowheads="1"/>
            </p:cNvSpPr>
            <p:nvPr/>
          </p:nvSpPr>
          <p:spPr bwMode="gray">
            <a:xfrm rot="20751095">
              <a:off x="5490341" y="2689016"/>
              <a:ext cx="664831" cy="321023"/>
            </a:xfrm>
            <a:prstGeom prst="rightArrow">
              <a:avLst>
                <a:gd name="adj1" fmla="val 35167"/>
                <a:gd name="adj2" fmla="val 111029"/>
              </a:avLst>
            </a:prstGeom>
            <a:gradFill rotWithShape="1">
              <a:gsLst>
                <a:gs pos="417">
                  <a:schemeClr val="bg1"/>
                </a:gs>
                <a:gs pos="53000">
                  <a:srgbClr val="800000"/>
                </a:gs>
                <a:gs pos="100000">
                  <a:srgbClr val="FF9966"/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lIns="91374" tIns="45690" rIns="91374" bIns="45690" anchor="ctr"/>
            <a:lstStyle/>
            <a:p>
              <a:pPr defTabSz="913740"/>
              <a:endParaRPr lang="en-US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30" name="Oval 11"/>
            <p:cNvSpPr>
              <a:spLocks noChangeArrowheads="1"/>
            </p:cNvSpPr>
            <p:nvPr/>
          </p:nvSpPr>
          <p:spPr bwMode="gray">
            <a:xfrm>
              <a:off x="6062765" y="3757114"/>
              <a:ext cx="525459" cy="535982"/>
            </a:xfrm>
            <a:prstGeom prst="ellipse">
              <a:avLst/>
            </a:prstGeom>
            <a:gradFill rotWithShape="1">
              <a:gsLst>
                <a:gs pos="0">
                  <a:srgbClr val="FFC000"/>
                </a:gs>
                <a:gs pos="100000">
                  <a:srgbClr val="9E060A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defTabSz="913740"/>
              <a:endParaRPr lang="en-US">
                <a:solidFill>
                  <a:srgbClr val="FFFFFF"/>
                </a:solidFill>
                <a:latin typeface="Arial"/>
              </a:endParaRPr>
            </a:p>
          </p:txBody>
        </p:sp>
      </p:grpSp>
      <p:sp>
        <p:nvSpPr>
          <p:cNvPr id="31" name="Text Box 53"/>
          <p:cNvSpPr txBox="1">
            <a:spLocks noChangeArrowheads="1"/>
          </p:cNvSpPr>
          <p:nvPr/>
        </p:nvSpPr>
        <p:spPr bwMode="gray">
          <a:xfrm>
            <a:off x="467544" y="875194"/>
            <a:ext cx="2776757" cy="1804682"/>
          </a:xfrm>
          <a:prstGeom prst="roundRect">
            <a:avLst/>
          </a:prstGeom>
          <a:solidFill>
            <a:srgbClr val="00B050">
              <a:alpha val="27000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 lIns="91374" tIns="45690" rIns="91374" bIns="45690">
            <a:spAutoFit/>
          </a:bodyPr>
          <a:lstStyle/>
          <a:p>
            <a:pPr defTabSz="913740" rtl="1" eaLnBrk="0" hangingPunct="0"/>
            <a:r>
              <a:rPr lang="fa-IR" sz="2000" b="1" dirty="0" smtClean="0">
                <a:solidFill>
                  <a:srgbClr val="6600FF"/>
                </a:solidFill>
                <a:latin typeface="Arial"/>
                <a:cs typeface="B Titr" pitchFamily="2" charset="-78"/>
              </a:rPr>
              <a:t> شورایعالی حفاظت قنی</a:t>
            </a:r>
          </a:p>
          <a:p>
            <a:pPr defTabSz="913740" rtl="1" eaLnBrk="0" hangingPunct="0"/>
            <a:r>
              <a:rPr lang="fa-IR" sz="2000" b="1" dirty="0" smtClean="0">
                <a:solidFill>
                  <a:srgbClr val="6600FF"/>
                </a:solidFill>
                <a:latin typeface="Arial"/>
                <a:cs typeface="B Titr" pitchFamily="2" charset="-78"/>
              </a:rPr>
              <a:t>اداره کل بازرسی کار</a:t>
            </a:r>
          </a:p>
          <a:p>
            <a:pPr defTabSz="913740" rtl="1" eaLnBrk="0" hangingPunct="0"/>
            <a:r>
              <a:rPr lang="fa-IR" sz="2000" b="1" dirty="0" smtClean="0">
                <a:solidFill>
                  <a:srgbClr val="9E060A"/>
                </a:solidFill>
                <a:latin typeface="Arial"/>
                <a:cs typeface="B Titr" pitchFamily="2" charset="-78"/>
              </a:rPr>
              <a:t>و مرکز تحقیقات و تعلیمات حفاظت فنی و بهداشت کار</a:t>
            </a:r>
          </a:p>
          <a:p>
            <a:pPr defTabSz="913740" rtl="1" eaLnBrk="0" hangingPunct="0"/>
            <a:r>
              <a:rPr lang="fa-IR" sz="2000" b="1" dirty="0" smtClean="0">
                <a:solidFill>
                  <a:srgbClr val="6600FF"/>
                </a:solidFill>
                <a:latin typeface="Arial"/>
                <a:cs typeface="B Titr" pitchFamily="2" charset="-78"/>
              </a:rPr>
              <a:t> </a:t>
            </a:r>
            <a:endParaRPr lang="en-US" sz="2000" b="1" dirty="0">
              <a:solidFill>
                <a:srgbClr val="6600FF"/>
              </a:solidFill>
              <a:latin typeface="Arial"/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5783728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25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75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829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829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829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82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82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82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829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82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250"/>
                            </p:stCondLst>
                            <p:childTnLst>
                              <p:par>
                                <p:cTn id="44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50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82" grpId="0" animBg="1"/>
      <p:bldP spid="82984" grpId="0" animBg="1"/>
      <p:bldP spid="42" grpId="0" animBg="1"/>
      <p:bldP spid="44" grpId="0" animBg="1"/>
      <p:bldP spid="45" grpId="0" animBg="1"/>
      <p:bldP spid="46" grpId="0" animBg="1"/>
      <p:bldP spid="3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95536" y="908720"/>
            <a:ext cx="8280920" cy="43396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r" rtl="1"/>
            <a:r>
              <a:rPr lang="en-US" sz="7200" b="1" dirty="0" smtClean="0">
                <a:solidFill>
                  <a:srgbClr val="292934"/>
                </a:solidFill>
                <a:cs typeface="B Nazanin" panose="00000400000000000000" pitchFamily="2" charset="-78"/>
              </a:rPr>
              <a:t>*</a:t>
            </a:r>
            <a:r>
              <a:rPr lang="fa-IR" sz="3600" b="1" dirty="0" smtClean="0">
                <a:solidFill>
                  <a:srgbClr val="292934"/>
                </a:solidFill>
                <a:cs typeface="B Nazanin" panose="00000400000000000000" pitchFamily="2" charset="-78"/>
              </a:rPr>
              <a:t>10</a:t>
            </a:r>
            <a:endParaRPr lang="fa-IR" sz="3600" b="1" dirty="0">
              <a:solidFill>
                <a:srgbClr val="292934"/>
              </a:solidFill>
              <a:cs typeface="B Nazanin" panose="00000400000000000000" pitchFamily="2" charset="-78"/>
            </a:endParaRPr>
          </a:p>
          <a:p>
            <a:pPr algn="just" rtl="1"/>
            <a:r>
              <a:rPr lang="fa-IR" sz="3600" b="1" dirty="0" smtClean="0">
                <a:solidFill>
                  <a:srgbClr val="292934"/>
                </a:solidFill>
                <a:cs typeface="B Nazanin" panose="00000400000000000000" pitchFamily="2" charset="-78"/>
              </a:rPr>
              <a:t>فوت </a:t>
            </a:r>
            <a:r>
              <a:rPr lang="fa-IR" sz="3600" b="1" dirty="0">
                <a:solidFill>
                  <a:srgbClr val="292934"/>
                </a:solidFill>
                <a:cs typeface="B Nazanin" panose="00000400000000000000" pitchFamily="2" charset="-78"/>
              </a:rPr>
              <a:t>کارگر واجد شرایط ،قبل از تقاضای بازنشستگی سالب حق مکتسب قانونی مذکور نیست. و مستمری </a:t>
            </a:r>
            <a:r>
              <a:rPr lang="fa-IR" sz="3600" b="1" dirty="0" smtClean="0">
                <a:solidFill>
                  <a:srgbClr val="292934"/>
                </a:solidFill>
                <a:cs typeface="B Nazanin" panose="00000400000000000000" pitchFamily="2" charset="-78"/>
              </a:rPr>
              <a:t>بازماندگان بر </a:t>
            </a:r>
            <a:r>
              <a:rPr lang="fa-IR" sz="3600" b="1" dirty="0">
                <a:solidFill>
                  <a:srgbClr val="292934"/>
                </a:solidFill>
                <a:cs typeface="B Nazanin" panose="00000400000000000000" pitchFamily="2" charset="-78"/>
              </a:rPr>
              <a:t>مبنای حقوق بازنشستگی کارگر موصوف قابل محاسبه وپرداخت است</a:t>
            </a:r>
            <a:r>
              <a:rPr lang="fa-IR" sz="3600" b="1" dirty="0" smtClean="0">
                <a:solidFill>
                  <a:srgbClr val="292934"/>
                </a:solidFill>
                <a:cs typeface="B Nazanin" panose="00000400000000000000" pitchFamily="2" charset="-78"/>
              </a:rPr>
              <a:t>.</a:t>
            </a:r>
          </a:p>
          <a:p>
            <a:pPr algn="just" rtl="1"/>
            <a:endParaRPr lang="en-US" sz="3600" dirty="0">
              <a:solidFill>
                <a:srgbClr val="292934"/>
              </a:solidFill>
              <a:cs typeface="B Nazanin" panose="00000400000000000000" pitchFamily="2" charset="-78"/>
            </a:endParaRPr>
          </a:p>
          <a:p>
            <a:pPr rtl="1"/>
            <a:r>
              <a:rPr lang="fa-IR" sz="2400" b="1" dirty="0">
                <a:solidFill>
                  <a:srgbClr val="292934"/>
                </a:solidFill>
                <a:cs typeface="B Nazanin" panose="00000400000000000000" pitchFamily="2" charset="-78"/>
              </a:rPr>
              <a:t>شماره و </a:t>
            </a:r>
            <a:r>
              <a:rPr lang="fa-IR" sz="2400" b="1" dirty="0" smtClean="0">
                <a:solidFill>
                  <a:srgbClr val="292934"/>
                </a:solidFill>
                <a:cs typeface="B Nazanin" panose="00000400000000000000" pitchFamily="2" charset="-78"/>
              </a:rPr>
              <a:t>تاریخ:400-1384/8/8</a:t>
            </a:r>
            <a:endParaRPr lang="en-US" sz="2400" dirty="0">
              <a:solidFill>
                <a:srgbClr val="292934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13077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39552" y="1340768"/>
            <a:ext cx="7920879" cy="3785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r" rtl="1"/>
            <a:r>
              <a:rPr lang="en-US" sz="7200" b="1" dirty="0" smtClean="0">
                <a:solidFill>
                  <a:srgbClr val="292934"/>
                </a:solidFill>
                <a:cs typeface="B Nazanin" panose="00000400000000000000" pitchFamily="2" charset="-78"/>
              </a:rPr>
              <a:t>*</a:t>
            </a:r>
            <a:r>
              <a:rPr lang="fa-IR" sz="3600" b="1" dirty="0" smtClean="0">
                <a:solidFill>
                  <a:srgbClr val="292934"/>
                </a:solidFill>
                <a:cs typeface="B Nazanin" panose="00000400000000000000" pitchFamily="2" charset="-78"/>
              </a:rPr>
              <a:t>11</a:t>
            </a:r>
            <a:endParaRPr lang="fa-IR" sz="3600" b="1" dirty="0">
              <a:solidFill>
                <a:srgbClr val="292934"/>
              </a:solidFill>
              <a:cs typeface="B Nazanin" panose="00000400000000000000" pitchFamily="2" charset="-78"/>
            </a:endParaRPr>
          </a:p>
          <a:p>
            <a:pPr algn="r" rtl="1"/>
            <a:r>
              <a:rPr lang="fa-IR" sz="3600" b="1" dirty="0" smtClean="0">
                <a:solidFill>
                  <a:srgbClr val="292934"/>
                </a:solidFill>
                <a:cs typeface="B Nazanin" panose="00000400000000000000" pitchFamily="2" charset="-78"/>
              </a:rPr>
              <a:t>تعطیلی </a:t>
            </a:r>
            <a:r>
              <a:rPr lang="fa-IR" sz="3600" b="1" dirty="0">
                <a:solidFill>
                  <a:srgbClr val="292934"/>
                </a:solidFill>
                <a:cs typeface="B Nazanin" panose="00000400000000000000" pitchFamily="2" charset="-78"/>
              </a:rPr>
              <a:t>یا دایر نبودن کارگاه  طبیعت و ماهیت در مشاغل سخت و زیان آور انجام شده در زمان دایر بودن کارگاه را منتفی نمی سازد</a:t>
            </a:r>
            <a:r>
              <a:rPr lang="fa-IR" sz="3600" b="1" dirty="0" smtClean="0">
                <a:solidFill>
                  <a:srgbClr val="292934"/>
                </a:solidFill>
                <a:cs typeface="B Nazanin" panose="00000400000000000000" pitchFamily="2" charset="-78"/>
              </a:rPr>
              <a:t>.</a:t>
            </a:r>
          </a:p>
          <a:p>
            <a:pPr algn="r" rtl="1"/>
            <a:endParaRPr lang="en-US" sz="3600" dirty="0">
              <a:solidFill>
                <a:srgbClr val="292934"/>
              </a:solidFill>
              <a:cs typeface="B Nazanin" panose="00000400000000000000" pitchFamily="2" charset="-78"/>
            </a:endParaRPr>
          </a:p>
          <a:p>
            <a:r>
              <a:rPr lang="fa-IR" sz="2400" b="1" dirty="0">
                <a:solidFill>
                  <a:srgbClr val="292934"/>
                </a:solidFill>
                <a:cs typeface="B Nazanin" panose="00000400000000000000" pitchFamily="2" charset="-78"/>
              </a:rPr>
              <a:t>شماره و </a:t>
            </a:r>
            <a:r>
              <a:rPr lang="fa-IR" sz="2400" b="1" dirty="0" smtClean="0">
                <a:solidFill>
                  <a:srgbClr val="292934"/>
                </a:solidFill>
                <a:cs typeface="B Nazanin" panose="00000400000000000000" pitchFamily="2" charset="-78"/>
              </a:rPr>
              <a:t>تاریخ:475تا480-1383/9/29</a:t>
            </a:r>
            <a:endParaRPr lang="fa-IR" sz="2400" dirty="0">
              <a:solidFill>
                <a:srgbClr val="292934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06635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052736"/>
            <a:ext cx="8445624" cy="4968552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r"/>
            <a:r>
              <a:rPr lang="fa-IR" sz="4900" dirty="0" smtClean="0">
                <a:solidFill>
                  <a:schemeClr val="tx1"/>
                </a:solidFill>
              </a:rPr>
              <a:t>سوالات :</a:t>
            </a:r>
            <a:r>
              <a:rPr lang="fa-IR" dirty="0" smtClean="0"/>
              <a:t/>
            </a:r>
            <a:br>
              <a:rPr lang="fa-IR" dirty="0" smtClean="0"/>
            </a:br>
            <a:r>
              <a:rPr lang="fa-IR" sz="4900" dirty="0" smtClean="0">
                <a:solidFill>
                  <a:schemeClr val="tx1"/>
                </a:solidFill>
                <a:cs typeface="B Nazanin" panose="00000400000000000000" pitchFamily="2" charset="-78"/>
              </a:rPr>
              <a:t>*</a:t>
            </a:r>
            <a:r>
              <a:rPr lang="ar-SA" sz="31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آیا </a:t>
            </a:r>
            <a:r>
              <a:rPr lang="ar-SA" sz="3100" b="1" dirty="0">
                <a:solidFill>
                  <a:schemeClr val="tx1"/>
                </a:solidFill>
                <a:cs typeface="B Nazanin" panose="00000400000000000000" pitchFamily="2" charset="-78"/>
              </a:rPr>
              <a:t>مشاغل اداری در یک کارگاه می تواند جزء مشاغل سخت و زیان آور باشد ؟</a:t>
            </a:r>
            <a:r>
              <a:rPr lang="en-US" sz="3100" dirty="0">
                <a:solidFill>
                  <a:schemeClr val="tx1"/>
                </a:solidFill>
                <a:cs typeface="B Nazanin" panose="00000400000000000000" pitchFamily="2" charset="-78"/>
              </a:rPr>
              <a:t/>
            </a:r>
            <a:br>
              <a:rPr lang="en-US" sz="3100" dirty="0">
                <a:solidFill>
                  <a:schemeClr val="tx1"/>
                </a:solidFill>
                <a:cs typeface="B Nazanin" panose="00000400000000000000" pitchFamily="2" charset="-78"/>
              </a:rPr>
            </a:br>
            <a:r>
              <a:rPr lang="fa-IR" sz="4900" dirty="0" smtClean="0">
                <a:solidFill>
                  <a:schemeClr val="tx1"/>
                </a:solidFill>
                <a:cs typeface="B Nazanin" panose="00000400000000000000" pitchFamily="2" charset="-78"/>
              </a:rPr>
              <a:t>*</a:t>
            </a:r>
            <a:r>
              <a:rPr lang="ar-SA" sz="31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آیا </a:t>
            </a:r>
            <a:r>
              <a:rPr lang="ar-SA" sz="3100" b="1" dirty="0">
                <a:solidFill>
                  <a:schemeClr val="tx1"/>
                </a:solidFill>
                <a:cs typeface="B Nazanin" panose="00000400000000000000" pitchFamily="2" charset="-78"/>
              </a:rPr>
              <a:t>کارفرمایی که مشاغل کارگران وی سخت و زیان آور می باشد بایستی </a:t>
            </a:r>
            <a:r>
              <a:rPr lang="en-US" sz="31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.</a:t>
            </a:r>
            <a:r>
              <a:rPr lang="ar-SA" sz="31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به </a:t>
            </a:r>
            <a:r>
              <a:rPr lang="ar-SA" sz="3100" b="1" dirty="0">
                <a:solidFill>
                  <a:schemeClr val="tx1"/>
                </a:solidFill>
                <a:cs typeface="B Nazanin" panose="00000400000000000000" pitchFamily="2" charset="-78"/>
              </a:rPr>
              <a:t>کارگران فوق العاده سختی کار بپردازد</a:t>
            </a:r>
            <a:r>
              <a:rPr lang="en-US" sz="3100" dirty="0">
                <a:solidFill>
                  <a:schemeClr val="tx1"/>
                </a:solidFill>
                <a:cs typeface="B Nazanin" panose="00000400000000000000" pitchFamily="2" charset="-78"/>
              </a:rPr>
              <a:t/>
            </a:r>
            <a:br>
              <a:rPr lang="en-US" sz="3100" dirty="0">
                <a:solidFill>
                  <a:schemeClr val="tx1"/>
                </a:solidFill>
                <a:cs typeface="B Nazanin" panose="00000400000000000000" pitchFamily="2" charset="-78"/>
              </a:rPr>
            </a:br>
            <a:r>
              <a:rPr lang="fa-IR" sz="4900" dirty="0" smtClean="0">
                <a:solidFill>
                  <a:schemeClr val="tx1"/>
                </a:solidFill>
                <a:cs typeface="B Nazanin" panose="00000400000000000000" pitchFamily="2" charset="-78"/>
              </a:rPr>
              <a:t>*</a:t>
            </a:r>
            <a:r>
              <a:rPr lang="ar-SA" sz="31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شغل </a:t>
            </a:r>
            <a:r>
              <a:rPr lang="ar-SA" sz="3100" b="1" dirty="0">
                <a:solidFill>
                  <a:schemeClr val="tx1"/>
                </a:solidFill>
                <a:cs typeface="B Nazanin" panose="00000400000000000000" pitchFamily="2" charset="-78"/>
              </a:rPr>
              <a:t>مشابه من در یک کارگاه دیگر به عنوان شغل سخت و زیان آور تایید شده ولی شغل من سخت و زیان آور تایید نشده آیا این کار قانونی است ؟</a:t>
            </a:r>
            <a:r>
              <a:rPr lang="en-US" sz="3100" dirty="0">
                <a:solidFill>
                  <a:schemeClr val="tx1"/>
                </a:solidFill>
                <a:cs typeface="B Nazanin" panose="00000400000000000000" pitchFamily="2" charset="-78"/>
              </a:rPr>
              <a:t/>
            </a:r>
            <a:br>
              <a:rPr lang="en-US" sz="3100" dirty="0">
                <a:solidFill>
                  <a:schemeClr val="tx1"/>
                </a:solidFill>
                <a:cs typeface="B Nazanin" panose="00000400000000000000" pitchFamily="2" charset="-78"/>
              </a:rPr>
            </a:br>
            <a:r>
              <a:rPr lang="fa-IR" sz="4900" dirty="0" smtClean="0">
                <a:solidFill>
                  <a:schemeClr val="tx1"/>
                </a:solidFill>
                <a:cs typeface="B Nazanin" panose="00000400000000000000" pitchFamily="2" charset="-78"/>
              </a:rPr>
              <a:t>*</a:t>
            </a:r>
            <a:r>
              <a:rPr lang="ar-SA" sz="31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آیا </a:t>
            </a:r>
            <a:r>
              <a:rPr lang="ar-SA" sz="3100" b="1" dirty="0">
                <a:solidFill>
                  <a:schemeClr val="tx1"/>
                </a:solidFill>
                <a:cs typeface="B Nazanin" panose="00000400000000000000" pitchFamily="2" charset="-78"/>
              </a:rPr>
              <a:t>بیمه بیکاری جزء سوابق کارهای سخت </a:t>
            </a:r>
            <a:r>
              <a:rPr lang="ar-SA" sz="31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و </a:t>
            </a:r>
            <a:r>
              <a:rPr lang="ar-SA" sz="3100" b="1" dirty="0">
                <a:solidFill>
                  <a:schemeClr val="tx1"/>
                </a:solidFill>
                <a:cs typeface="B Nazanin" panose="00000400000000000000" pitchFamily="2" charset="-78"/>
              </a:rPr>
              <a:t>زیان آور محسوب می گردد ؟</a:t>
            </a:r>
            <a:r>
              <a:rPr lang="en-US" sz="3100" dirty="0">
                <a:solidFill>
                  <a:schemeClr val="tx1"/>
                </a:solidFill>
                <a:cs typeface="B Nazanin" panose="00000400000000000000" pitchFamily="2" charset="-78"/>
              </a:rPr>
              <a:t/>
            </a:r>
            <a:br>
              <a:rPr lang="en-US" sz="3100" dirty="0">
                <a:solidFill>
                  <a:schemeClr val="tx1"/>
                </a:solidFill>
                <a:cs typeface="B Nazanin" panose="00000400000000000000" pitchFamily="2" charset="-78"/>
              </a:rPr>
            </a:br>
            <a:endParaRPr lang="en-US" sz="4400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9736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11560" y="836712"/>
            <a:ext cx="8136904" cy="501675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r"/>
            <a:r>
              <a:rPr lang="fa-IR" sz="4400" dirty="0" smtClean="0">
                <a:solidFill>
                  <a:srgbClr val="292934"/>
                </a:solidFill>
              </a:rPr>
              <a:t>*    </a:t>
            </a:r>
            <a:r>
              <a:rPr lang="fa-IR" sz="2400" b="1" dirty="0" smtClean="0">
                <a:solidFill>
                  <a:srgbClr val="292934"/>
                </a:solidFill>
                <a:cs typeface="B Nazanin" panose="00000400000000000000" pitchFamily="2" charset="-78"/>
              </a:rPr>
              <a:t>مشا</a:t>
            </a:r>
            <a:r>
              <a:rPr lang="ar-SA" sz="2400" b="1" dirty="0">
                <a:solidFill>
                  <a:srgbClr val="292934"/>
                </a:solidFill>
                <a:cs typeface="B Nazanin" panose="00000400000000000000" pitchFamily="2" charset="-78"/>
              </a:rPr>
              <a:t>غل من در کمیته استانی به موجب ماده 76 قانون </a:t>
            </a:r>
            <a:r>
              <a:rPr lang="ar-SA" sz="2400" b="1" dirty="0" smtClean="0">
                <a:solidFill>
                  <a:srgbClr val="292934"/>
                </a:solidFill>
                <a:cs typeface="B Nazanin" panose="00000400000000000000" pitchFamily="2" charset="-78"/>
              </a:rPr>
              <a:t>تا</a:t>
            </a:r>
            <a:r>
              <a:rPr lang="fa-IR" sz="2400" b="1" dirty="0" smtClean="0">
                <a:solidFill>
                  <a:srgbClr val="292934"/>
                </a:solidFill>
                <a:cs typeface="B Nazanin" panose="00000400000000000000" pitchFamily="2" charset="-78"/>
              </a:rPr>
              <a:t>م</a:t>
            </a:r>
            <a:r>
              <a:rPr lang="ar-SA" sz="2400" b="1" dirty="0" smtClean="0">
                <a:solidFill>
                  <a:srgbClr val="292934"/>
                </a:solidFill>
                <a:cs typeface="B Nazanin" panose="00000400000000000000" pitchFamily="2" charset="-78"/>
              </a:rPr>
              <a:t>ین </a:t>
            </a:r>
            <a:r>
              <a:rPr lang="ar-SA" sz="2400" b="1" dirty="0">
                <a:solidFill>
                  <a:srgbClr val="292934"/>
                </a:solidFill>
                <a:cs typeface="B Nazanin" panose="00000400000000000000" pitchFamily="2" charset="-78"/>
              </a:rPr>
              <a:t>اجتماعی ،سخت و زیان آور تشخیص داده شده و درحال </a:t>
            </a:r>
            <a:r>
              <a:rPr lang="fa-IR" sz="2400" b="1" dirty="0" smtClean="0">
                <a:solidFill>
                  <a:srgbClr val="292934"/>
                </a:solidFill>
                <a:cs typeface="B Nazanin" panose="00000400000000000000" pitchFamily="2" charset="-78"/>
              </a:rPr>
              <a:t> </a:t>
            </a:r>
            <a:r>
              <a:rPr lang="ar-SA" sz="2400" b="1" dirty="0" smtClean="0">
                <a:solidFill>
                  <a:srgbClr val="292934"/>
                </a:solidFill>
                <a:cs typeface="B Nazanin" panose="00000400000000000000" pitchFamily="2" charset="-78"/>
              </a:rPr>
              <a:t>انجام </a:t>
            </a:r>
            <a:r>
              <a:rPr lang="ar-SA" sz="2400" b="1" dirty="0">
                <a:solidFill>
                  <a:srgbClr val="292934"/>
                </a:solidFill>
                <a:cs typeface="B Nazanin" panose="00000400000000000000" pitchFamily="2" charset="-78"/>
              </a:rPr>
              <a:t>مراحل </a:t>
            </a:r>
            <a:r>
              <a:rPr lang="fa-IR" sz="2400" b="1" dirty="0" smtClean="0">
                <a:solidFill>
                  <a:srgbClr val="292934"/>
                </a:solidFill>
                <a:cs typeface="B Nazanin" panose="00000400000000000000" pitchFamily="2" charset="-78"/>
              </a:rPr>
              <a:t> </a:t>
            </a:r>
            <a:r>
              <a:rPr lang="ar-SA" sz="2400" b="1" dirty="0" smtClean="0">
                <a:solidFill>
                  <a:srgbClr val="292934"/>
                </a:solidFill>
                <a:cs typeface="B Nazanin" panose="00000400000000000000" pitchFamily="2" charset="-78"/>
              </a:rPr>
              <a:t>بازنسشتگی </a:t>
            </a:r>
            <a:r>
              <a:rPr lang="ar-SA" sz="2400" b="1" dirty="0">
                <a:solidFill>
                  <a:srgbClr val="292934"/>
                </a:solidFill>
                <a:cs typeface="B Nazanin" panose="00000400000000000000" pitchFamily="2" charset="-78"/>
              </a:rPr>
              <a:t>می باشم </a:t>
            </a:r>
            <a:r>
              <a:rPr lang="fa-IR" sz="2400" b="1" dirty="0" smtClean="0">
                <a:solidFill>
                  <a:srgbClr val="292934"/>
                </a:solidFill>
                <a:cs typeface="B Nazanin" panose="00000400000000000000" pitchFamily="2" charset="-78"/>
              </a:rPr>
              <a:t>  </a:t>
            </a:r>
            <a:r>
              <a:rPr lang="ar-SA" sz="2400" b="1" dirty="0" smtClean="0">
                <a:solidFill>
                  <a:srgbClr val="292934"/>
                </a:solidFill>
                <a:cs typeface="B Nazanin" panose="00000400000000000000" pitchFamily="2" charset="-78"/>
              </a:rPr>
              <a:t>و </a:t>
            </a:r>
            <a:r>
              <a:rPr lang="ar-SA" sz="2400" b="1" dirty="0">
                <a:solidFill>
                  <a:srgbClr val="292934"/>
                </a:solidFill>
                <a:cs typeface="B Nazanin" panose="00000400000000000000" pitchFamily="2" charset="-78"/>
              </a:rPr>
              <a:t>تقاضای اضافه کاری ایامی که بیش از 6 ساعت در کارگاه کار کرده ام را دارم ولی کارفرما  نمی پذیرد ، تکلیف چیست ؟</a:t>
            </a:r>
            <a:r>
              <a:rPr lang="en-US" sz="2400" dirty="0">
                <a:solidFill>
                  <a:srgbClr val="292934"/>
                </a:solidFill>
                <a:cs typeface="B Nazanin" panose="00000400000000000000" pitchFamily="2" charset="-78"/>
              </a:rPr>
              <a:t/>
            </a:r>
            <a:br>
              <a:rPr lang="en-US" sz="2400" dirty="0">
                <a:solidFill>
                  <a:srgbClr val="292934"/>
                </a:solidFill>
                <a:cs typeface="B Nazanin" panose="00000400000000000000" pitchFamily="2" charset="-78"/>
              </a:rPr>
            </a:br>
            <a:r>
              <a:rPr lang="fa-IR" sz="5400" dirty="0">
                <a:solidFill>
                  <a:srgbClr val="292934"/>
                </a:solidFill>
                <a:cs typeface="B Nazanin" panose="00000400000000000000" pitchFamily="2" charset="-78"/>
              </a:rPr>
              <a:t>*</a:t>
            </a:r>
            <a:r>
              <a:rPr lang="ar-SA" sz="2400" b="1" dirty="0">
                <a:solidFill>
                  <a:srgbClr val="292934"/>
                </a:solidFill>
                <a:cs typeface="B Nazanin" panose="00000400000000000000" pitchFamily="2" charset="-78"/>
              </a:rPr>
              <a:t>عنوان شغلی مشابه من در کارخانجات سیمان تهران و درود سخت و زیان آور تایید شده ولی شغل من در سیمان آبیک سخت و زیان آور تایید نشده آیا صنایع سیمان با هم فرق دارند ؟</a:t>
            </a:r>
            <a:r>
              <a:rPr lang="en-US" sz="2400" dirty="0">
                <a:solidFill>
                  <a:srgbClr val="292934"/>
                </a:solidFill>
                <a:cs typeface="B Nazanin" panose="00000400000000000000" pitchFamily="2" charset="-78"/>
              </a:rPr>
              <a:t/>
            </a:r>
            <a:br>
              <a:rPr lang="en-US" sz="2400" dirty="0">
                <a:solidFill>
                  <a:srgbClr val="292934"/>
                </a:solidFill>
                <a:cs typeface="B Nazanin" panose="00000400000000000000" pitchFamily="2" charset="-78"/>
              </a:rPr>
            </a:br>
            <a:r>
              <a:rPr lang="fa-IR" sz="5400" dirty="0">
                <a:solidFill>
                  <a:srgbClr val="292934"/>
                </a:solidFill>
                <a:cs typeface="B Nazanin" panose="00000400000000000000" pitchFamily="2" charset="-78"/>
              </a:rPr>
              <a:t>*</a:t>
            </a:r>
            <a:r>
              <a:rPr lang="ar-SA" sz="2400" b="1" dirty="0">
                <a:solidFill>
                  <a:srgbClr val="292934"/>
                </a:solidFill>
                <a:cs typeface="B Nazanin" panose="00000400000000000000" pitchFamily="2" charset="-78"/>
              </a:rPr>
              <a:t>شغل من در کمیته استانی سخت و زیان آور تایید شده و سابقه مقرر را هم دارم آیا می توان ترک کار کرده و منتظر برقراری مستمری از سوی تامین اجتماعی باشم</a:t>
            </a:r>
            <a:r>
              <a:rPr lang="ar-SA" b="1" dirty="0">
                <a:solidFill>
                  <a:srgbClr val="292934"/>
                </a:solidFill>
                <a:cs typeface="B Nazanin" panose="00000400000000000000" pitchFamily="2" charset="-78"/>
              </a:rPr>
              <a:t> </a:t>
            </a:r>
            <a:endParaRPr lang="en-US" sz="2400" dirty="0">
              <a:solidFill>
                <a:srgbClr val="292934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10699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62465" y="1556792"/>
            <a:ext cx="8305800" cy="27969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fa-IR" sz="7200" dirty="0" smtClean="0">
                <a:solidFill>
                  <a:srgbClr val="D2533C"/>
                </a:solidFill>
              </a:rPr>
              <a:t>باتشکر- موفق باشید</a:t>
            </a:r>
            <a:endParaRPr lang="en-US" sz="7200" dirty="0">
              <a:solidFill>
                <a:srgbClr val="D2533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944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1_PPTChina">
  <a:themeElements>
    <a:clrScheme name="1_PPTChin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PPTChina">
      <a:majorFont>
        <a:latin typeface="Gulim"/>
        <a:ea typeface="Gulim"/>
        <a:cs typeface=""/>
      </a:majorFont>
      <a:minorFont>
        <a:latin typeface="Gulim"/>
        <a:ea typeface="Guli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PPTChin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PTChin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PTChin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PTChin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PTChin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PTChin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PPTChin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PPTChin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PPTChin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PPTChin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PPTChin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PPTChin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global_re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Design">
      <a:majorFont>
        <a:latin typeface="Arial Black"/>
        <a:ea typeface=""/>
        <a:cs typeface=""/>
      </a:majorFont>
      <a:minorFont>
        <a:latin typeface="Arial Unicode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Theme">
      <a:majorFont>
        <a:latin typeface="Arial"/>
        <a:ea typeface="SimHei"/>
        <a:cs typeface=""/>
      </a:majorFont>
      <a:minorFont>
        <a:latin typeface="Arial"/>
        <a:ea typeface="Sim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MRT (9)</Template>
  <TotalTime>13429</TotalTime>
  <Words>1544</Words>
  <Application>Microsoft Office PowerPoint</Application>
  <PresentationFormat>On-screen Show (4:3)</PresentationFormat>
  <Paragraphs>194</Paragraphs>
  <Slides>25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1_PPTChina</vt:lpstr>
      <vt:lpstr>global_read</vt:lpstr>
      <vt:lpstr>Office Theme</vt:lpstr>
      <vt:lpstr>Flow</vt:lpstr>
      <vt:lpstr>Metro</vt:lpstr>
      <vt:lpstr>Clarity</vt:lpstr>
      <vt:lpstr>PowerPoint Presentation</vt:lpstr>
      <vt:lpstr>1. مشاغل سخت وزیان آور 2. سالم سازی محیط کار  </vt:lpstr>
      <vt:lpstr>PowerPoint Presentation</vt:lpstr>
      <vt:lpstr>PowerPoint Presentation</vt:lpstr>
      <vt:lpstr>قوانین سخت وزیان آور در کشور ایران</vt:lpstr>
      <vt:lpstr>PowerPoint Presentation</vt:lpstr>
      <vt:lpstr>PowerPoint Presentation</vt:lpstr>
      <vt:lpstr>PowerPoint Presentation</vt:lpstr>
      <vt:lpstr>PowerPoint Presentation</vt:lpstr>
      <vt:lpstr>آسیب شناسی رویه های بررسی مشاغل سخت و زیان آور از ابتدای تصویب قانون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سوالات : *آیا مشاغل اداری در یک کارگاه می تواند جزء مشاغل سخت و زیان آور باشد ؟ *آیا کارفرمایی که مشاغل کارگران وی سخت و زیان آور می باشد بایستی .به کارگران فوق العاده سختی کار بپردازد *شغل مشابه من در یک کارگاه دیگر به عنوان شغل سخت و زیان آور تایید شده ولی شغل من سخت و زیان آور تایید نشده آیا این کار قانونی است ؟ *آیا بیمه بیکاری جزء سوابق کارهای سخت و زیان آور محسوب می گردد ؟ </vt:lpstr>
      <vt:lpstr>PowerPoint Presentation</vt:lpstr>
      <vt:lpstr>PowerPoint Presentation</vt:lpstr>
    </vt:vector>
  </TitlesOfParts>
  <Company>Office07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مركز تحقيقات و تعليمات حفاظت و بهداشت كار</dc:title>
  <dc:creator>SAEED</dc:creator>
  <cp:lastModifiedBy>seven</cp:lastModifiedBy>
  <cp:revision>1810</cp:revision>
  <cp:lastPrinted>2013-12-02T12:30:50Z</cp:lastPrinted>
  <dcterms:created xsi:type="dcterms:W3CDTF">2009-08-23T10:24:09Z</dcterms:created>
  <dcterms:modified xsi:type="dcterms:W3CDTF">2019-11-20T09:21:03Z</dcterms:modified>
</cp:coreProperties>
</file>